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sldIdLst>
    <p:sldId id="256" r:id="rId2"/>
    <p:sldId id="340" r:id="rId3"/>
    <p:sldId id="310" r:id="rId4"/>
    <p:sldId id="341" r:id="rId5"/>
    <p:sldId id="311" r:id="rId6"/>
    <p:sldId id="312" r:id="rId7"/>
    <p:sldId id="257" r:id="rId8"/>
    <p:sldId id="289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8" r:id="rId23"/>
    <p:sldId id="30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97" r:id="rId40"/>
    <p:sldId id="298" r:id="rId41"/>
    <p:sldId id="299" r:id="rId42"/>
    <p:sldId id="300" r:id="rId43"/>
    <p:sldId id="301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331" r:id="rId52"/>
    <p:sldId id="342" r:id="rId53"/>
    <p:sldId id="344" r:id="rId54"/>
    <p:sldId id="332" r:id="rId55"/>
    <p:sldId id="336" r:id="rId56"/>
    <p:sldId id="337" r:id="rId57"/>
    <p:sldId id="333" r:id="rId58"/>
    <p:sldId id="343" r:id="rId59"/>
    <p:sldId id="334" r:id="rId60"/>
    <p:sldId id="335" r:id="rId61"/>
    <p:sldId id="345" r:id="rId62"/>
    <p:sldId id="346" r:id="rId63"/>
    <p:sldId id="347" r:id="rId64"/>
    <p:sldId id="338" r:id="rId65"/>
    <p:sldId id="339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o" initials="GF" lastIdx="29" clrIdx="0"/>
  <p:cmAuthor id="1" name="festaG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65" autoAdjust="0"/>
  </p:normalViewPr>
  <p:slideViewPr>
    <p:cSldViewPr>
      <p:cViewPr varScale="1">
        <p:scale>
          <a:sx n="56" d="100"/>
          <a:sy n="56" d="100"/>
        </p:scale>
        <p:origin x="-17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2-30T15:29:07.260" idx="1">
    <p:pos x="10" y="10"/>
    <p:text>LOL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Questa che</a:t>
            </a:r>
            <a:r>
              <a:rPr lang="it-IT" baseline="0" dirty="0" smtClean="0"/>
              <a:t> ho mostrato sostanzialmente è l’idea su cui noi volevamo basarci per implementare la gestione dei pagamenti ma essendo a bassa priorità non è stato implementato sia per mancanza di tempo effettivo sia per mancanza di skill necessarie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08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Problemi come: rimborso,cauzione,sconti</a:t>
            </a:r>
            <a:r>
              <a:rPr lang="it-IT" sz="1200" baseline="0" dirty="0" smtClean="0"/>
              <a:t> era specificato solo concettualmente ma non come farlo quindi o si sceglieva una strada dettagliata oppure si rimaneva sul generale.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Come gia accennato da francesco</a:t>
            </a:r>
            <a:r>
              <a:rPr lang="it-IT" baseline="0" dirty="0" smtClean="0"/>
              <a:t> il nostro team si è occupato della gestione dei pagamenti, dei servizi quali mensa e orario e dei tirocinanti del sistema at-silo io mi occuperò di esporre la gestione dei pagamenti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smtClean="0"/>
              <a:t>Inizio:: Come </a:t>
            </a:r>
            <a:r>
              <a:rPr lang="it-IT" sz="1200" dirty="0" smtClean="0"/>
              <a:t>detto già in precedenza in una diapositiva, un problema che abbiamo riscontrato nella stesura del RAD, è stato quello dei tirocinanti.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Fine:: Tutto questo ha richiesto un maggior impegno che all’inizio non era stato programmato.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mtClean="0">
                <a:latin typeface="Arial" pitchFamily="34" charset="0"/>
                <a:cs typeface="Arial" pitchFamily="34" charset="0"/>
              </a:rPr>
              <a:t>1)  una volta superate le prime difficoltà, il lavoro è continuato in modo uniforme.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0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Gli obiettivi di design servono a definire le basi per la produzione e lo sviluppo del nostro</a:t>
            </a:r>
            <a:r>
              <a:rPr lang="it-IT" baseline="0" dirty="0" smtClean="0"/>
              <a:t> sistema, in quanto su di esse vengono fondate le scelte prese durante la fase d’implementazione.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85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1200" dirty="0" smtClean="0"/>
              <a:t>Il</a:t>
            </a:r>
            <a:r>
              <a:rPr lang="it-IT" sz="1200" baseline="0" dirty="0" smtClean="0"/>
              <a:t> nostro sistema garantisce la sicurezza e la tutela della privacy gestendo i dati sensibili, come ad esempio carte di credito o conti correnti specificati nella gestione dei pagamenti in modo affidabile sia in campo di sicurezza web sia rispettando le leggi tutt’ora in vigore.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982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1200" dirty="0" smtClean="0"/>
              <a:t>Un altro obiettivo di design che ci siamo prefissati è quello di fornire una risposta ad una qualsiasi operazione eseguita dall’utente</a:t>
            </a:r>
            <a:r>
              <a:rPr lang="it-IT" sz="1200" baseline="0" dirty="0" smtClean="0"/>
              <a:t> entro e non oltre i 5 secondi.</a:t>
            </a:r>
          </a:p>
          <a:p>
            <a:pPr algn="just"/>
            <a:r>
              <a:rPr lang="it-IT" sz="1200" baseline="0" dirty="0" smtClean="0"/>
              <a:t>Per favorire queste performance ad esempio, nella gestione delle graduatorie, vengono filtrati a priori i risultati in modo tale che l’utente riceva velocemente una risposta </a:t>
            </a:r>
            <a:endParaRPr lang="it-IT" sz="120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20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Il</a:t>
            </a:r>
            <a:r>
              <a:rPr lang="it-IT" baseline="0" dirty="0" smtClean="0"/>
              <a:t> nostro sistema è facile d’apprendere grazie ad un interfaccia semplice con bottoni provvisti di nomi univoci e non ambigui che permettono all’utente di utilizzare facilmente il nostro sistema.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84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Presentation</a:t>
            </a:r>
            <a:r>
              <a:rPr lang="it-IT" sz="1200" b="1" dirty="0" smtClean="0"/>
              <a:t>: </a:t>
            </a:r>
            <a:r>
              <a:rPr lang="it-IT" sz="1200" dirty="0" smtClean="0"/>
              <a:t>raccoglie i sottosistemi adibiti alla gestione delle interfacce grafiche: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Application</a:t>
            </a:r>
            <a:r>
              <a:rPr lang="it-IT" sz="1200" dirty="0" smtClean="0"/>
              <a:t>: si occupa della gestione della logica applicativa del sistema;</a:t>
            </a:r>
          </a:p>
          <a:p>
            <a:pPr marL="514350" indent="-514350"/>
            <a:r>
              <a:rPr lang="it-IT" sz="1200" b="1" dirty="0" smtClean="0"/>
              <a:t>3)</a:t>
            </a:r>
            <a:r>
              <a:rPr lang="it-IT" sz="1200" b="1" baseline="0" dirty="0" smtClean="0"/>
              <a:t> </a:t>
            </a:r>
            <a:r>
              <a:rPr lang="it-IT" sz="1200" b="1" dirty="0" err="1" smtClean="0"/>
              <a:t>Beans</a:t>
            </a:r>
            <a:r>
              <a:rPr lang="it-IT" sz="1200" dirty="0" smtClean="0"/>
              <a:t>: si occupa della gestione e dello scambio dei dati tra i sistemi; </a:t>
            </a:r>
          </a:p>
          <a:p>
            <a:pPr marL="514350" indent="-514350"/>
            <a:r>
              <a:rPr lang="it-IT" sz="1200" b="1" dirty="0" smtClean="0"/>
              <a:t>5)	</a:t>
            </a:r>
            <a:r>
              <a:rPr lang="it-IT" sz="1200" b="1" dirty="0" err="1" smtClean="0"/>
              <a:t>Storage</a:t>
            </a:r>
            <a:r>
              <a:rPr lang="it-IT" sz="1200" dirty="0" smtClean="0"/>
              <a:t>: sistema che gestisce ed immagazzina i dati persistenti:</a:t>
            </a:r>
          </a:p>
          <a:p>
            <a:pPr marL="514350" indent="-514350"/>
            <a:r>
              <a:rPr lang="it-IT" sz="1200" b="1" dirty="0" smtClean="0"/>
              <a:t>6)	</a:t>
            </a:r>
            <a:r>
              <a:rPr lang="it-IT" sz="1200" b="1" dirty="0" err="1" smtClean="0"/>
              <a:t>Exception</a:t>
            </a:r>
            <a:r>
              <a:rPr lang="it-IT" sz="1200" dirty="0" smtClean="0"/>
              <a:t>: gestione delle eccezioni del sistema.</a:t>
            </a:r>
          </a:p>
          <a:p>
            <a:pPr marL="514350" indent="-514350">
              <a:buFont typeface="+mj-lt"/>
              <a:buNone/>
            </a:pPr>
            <a:endParaRPr lang="it-IT" sz="1200" b="1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79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il nostro team si è occupato della gestione dei pagamenti, dei servizi quali mensa e orario e dei tirocinanti del sistema at-silo.</a:t>
            </a:r>
          </a:p>
          <a:p>
            <a:r>
              <a:rPr lang="it-IT" baseline="0" dirty="0" smtClean="0"/>
              <a:t>Ci siamo posti l’obiettivo di..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Presentation</a:t>
            </a:r>
            <a:r>
              <a:rPr lang="it-IT" sz="1200" b="1" dirty="0" smtClean="0"/>
              <a:t>: </a:t>
            </a:r>
            <a:r>
              <a:rPr lang="it-IT" sz="1200" dirty="0" smtClean="0"/>
              <a:t>raccoglie i sottosistemi adibiti alla gestione delle interfacce grafiche: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Application</a:t>
            </a:r>
            <a:r>
              <a:rPr lang="it-IT" sz="1200" dirty="0" smtClean="0"/>
              <a:t>: si occupa della gestione della logica applicativa del sistema;</a:t>
            </a:r>
          </a:p>
          <a:p>
            <a:pPr marL="514350" indent="-514350"/>
            <a:r>
              <a:rPr lang="it-IT" sz="1200" b="1" dirty="0" smtClean="0"/>
              <a:t>3)</a:t>
            </a:r>
            <a:r>
              <a:rPr lang="it-IT" sz="1200" b="1" baseline="0" dirty="0" smtClean="0"/>
              <a:t> </a:t>
            </a:r>
            <a:r>
              <a:rPr lang="it-IT" sz="1200" b="1" dirty="0" err="1" smtClean="0"/>
              <a:t>Beans</a:t>
            </a:r>
            <a:r>
              <a:rPr lang="it-IT" sz="1200" dirty="0" smtClean="0"/>
              <a:t>: si occupa della gestione e dello scambio dei dati tra i sistemi; </a:t>
            </a:r>
          </a:p>
          <a:p>
            <a:pPr marL="514350" indent="-514350"/>
            <a:r>
              <a:rPr lang="it-IT" sz="1200" b="1" dirty="0" smtClean="0"/>
              <a:t>5)	</a:t>
            </a:r>
            <a:r>
              <a:rPr lang="it-IT" sz="1200" b="1" dirty="0" err="1" smtClean="0"/>
              <a:t>Storage</a:t>
            </a:r>
            <a:r>
              <a:rPr lang="it-IT" sz="1200" dirty="0" smtClean="0"/>
              <a:t>: sistema che gestisce ed immagazzina i dati persistenti:</a:t>
            </a:r>
          </a:p>
          <a:p>
            <a:pPr marL="514350" indent="-514350"/>
            <a:r>
              <a:rPr lang="it-IT" sz="1200" b="1" dirty="0" smtClean="0"/>
              <a:t>6)	</a:t>
            </a:r>
            <a:r>
              <a:rPr lang="it-IT" sz="1200" b="1" dirty="0" err="1" smtClean="0"/>
              <a:t>Exception</a:t>
            </a:r>
            <a:r>
              <a:rPr lang="it-IT" sz="1200" dirty="0" smtClean="0"/>
              <a:t>: gestione delle eccezioni del sistema.</a:t>
            </a:r>
          </a:p>
          <a:p>
            <a:pPr marL="514350" indent="-514350">
              <a:buFont typeface="+mj-lt"/>
              <a:buNone/>
            </a:pPr>
            <a:endParaRPr lang="it-IT" sz="1200" b="1" dirty="0" smtClean="0"/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41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…anche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 era diviso in 3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29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Presentation</a:t>
            </a:r>
            <a:r>
              <a:rPr lang="it-IT" baseline="0" dirty="0" smtClean="0"/>
              <a:t> </a:t>
            </a:r>
            <a:r>
              <a:rPr lang="it-IT" baseline="0" smtClean="0"/>
              <a:t>2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5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1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Maggiori prestazioni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Si evita di leggere</a:t>
            </a:r>
            <a:r>
              <a:rPr lang="it-IT" sz="2600" baseline="0" dirty="0" smtClean="0">
                <a:cs typeface="Times New Roman" panose="02020603050405020304" pitchFamily="18" charset="0"/>
              </a:rPr>
              <a:t> tabelle non necessarie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Codice più soggetto ad errori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Servono più controlli per evitare i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Molte </a:t>
            </a:r>
            <a:r>
              <a:rPr lang="it-IT" sz="2600" dirty="0" err="1" smtClean="0">
                <a:cs typeface="Times New Roman" panose="02020603050405020304" pitchFamily="18" charset="0"/>
              </a:rPr>
              <a:t>NullPointerException</a:t>
            </a:r>
            <a:r>
              <a:rPr lang="it-IT" sz="2600" dirty="0" smtClean="0">
                <a:cs typeface="Times New Roman" panose="02020603050405020304" pitchFamily="18" charset="0"/>
              </a:rPr>
              <a:t> in fase di test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Maggiore complessità dei control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471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Maggiori prestazioni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Si evita di leggere</a:t>
            </a:r>
            <a:r>
              <a:rPr lang="it-IT" sz="2600" baseline="0" dirty="0" smtClean="0">
                <a:cs typeface="Times New Roman" panose="02020603050405020304" pitchFamily="18" charset="0"/>
              </a:rPr>
              <a:t> tabelle non necessarie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Codice più soggetto ad errori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Servono più controlli per evitare i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Molte </a:t>
            </a:r>
            <a:r>
              <a:rPr lang="it-IT" sz="2600" dirty="0" err="1" smtClean="0">
                <a:cs typeface="Times New Roman" panose="02020603050405020304" pitchFamily="18" charset="0"/>
              </a:rPr>
              <a:t>NullPointerException</a:t>
            </a:r>
            <a:r>
              <a:rPr lang="it-IT" sz="2600" dirty="0" smtClean="0">
                <a:cs typeface="Times New Roman" panose="02020603050405020304" pitchFamily="18" charset="0"/>
              </a:rPr>
              <a:t> in fase di test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smtClean="0">
                <a:cs typeface="Times New Roman" panose="02020603050405020304" pitchFamily="18" charset="0"/>
              </a:rPr>
              <a:t>Maggiore complessità dei control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835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L’implementazione è stata la fase di progettazione che ha ritardato la consegna del prodotto finale. Avendo creato un database iniziale, tutta l’implementazione è stata soggetta alle modifiche apportate alla base di dati. </a:t>
            </a:r>
          </a:p>
          <a:p>
            <a:r>
              <a:rPr lang="it-IT" dirty="0" smtClean="0"/>
              <a:t>Durante questa fase sono state trovate delle sbavature commesse in fase di </a:t>
            </a:r>
            <a:r>
              <a:rPr lang="it-IT" dirty="0" err="1" smtClean="0"/>
              <a:t>mapping</a:t>
            </a:r>
            <a:r>
              <a:rPr lang="it-IT" dirty="0" smtClean="0"/>
              <a:t> che ci hanno portato a produrre una base di dati incompleta e in alcuni punti sbagliata.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673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959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Le</a:t>
            </a:r>
            <a:r>
              <a:rPr lang="it-IT" baseline="0" dirty="0" smtClean="0"/>
              <a:t> possibili operazioni effettuate dal personale dell’asilo solo : </a:t>
            </a:r>
          </a:p>
          <a:p>
            <a:pPr>
              <a:buFontTx/>
              <a:buChar char="-"/>
            </a:pPr>
            <a:r>
              <a:rPr lang="it-IT" baseline="0" dirty="0" smtClean="0"/>
              <a:t>Visualizzazione degli eventi, previa scelta di giorno da calendario</a:t>
            </a:r>
          </a:p>
          <a:p>
            <a:pPr>
              <a:buFontTx/>
              <a:buChar char="-"/>
            </a:pPr>
            <a:r>
              <a:rPr lang="it-IT" baseline="0" dirty="0" smtClean="0"/>
              <a:t>Inserimento degli eventi per la data selezionata</a:t>
            </a:r>
          </a:p>
          <a:p>
            <a:pPr>
              <a:buFontTx/>
              <a:buChar char="-"/>
            </a:pPr>
            <a:r>
              <a:rPr lang="it-IT" baseline="0" dirty="0" smtClean="0"/>
              <a:t>Modifica degli eventi </a:t>
            </a:r>
          </a:p>
          <a:p>
            <a:pPr>
              <a:buFontTx/>
              <a:buNone/>
            </a:pPr>
            <a:r>
              <a:rPr lang="it-IT" baseline="0" dirty="0" smtClean="0"/>
              <a:t>-Rimozione degli eventi</a:t>
            </a:r>
          </a:p>
          <a:p>
            <a:pPr>
              <a:buFontTx/>
              <a:buNone/>
            </a:pPr>
            <a:r>
              <a:rPr lang="it-IT" baseline="0" dirty="0" smtClean="0"/>
              <a:t>-Allegare un file nell’inserimento e modifica.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06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Questo</a:t>
            </a:r>
            <a:r>
              <a:rPr lang="it-IT" baseline="0" dirty="0" smtClean="0"/>
              <a:t> è un esempio d’interfaccia relativa alla visualizzazione degli eventi per il giorno 21/12/2012</a:t>
            </a:r>
          </a:p>
          <a:p>
            <a:r>
              <a:rPr lang="it-IT" baseline="0" dirty="0" smtClean="0"/>
              <a:t>In alto vengono mostrati gli eventi il cui autore è l’utente che ha effettuato il login. </a:t>
            </a:r>
          </a:p>
          <a:p>
            <a:r>
              <a:rPr lang="it-IT" baseline="0" dirty="0" smtClean="0"/>
              <a:t>In basso il resto degli eventi.</a:t>
            </a:r>
          </a:p>
          <a:p>
            <a:r>
              <a:rPr lang="it-IT" baseline="0" dirty="0" smtClean="0"/>
              <a:t>Soltanto l’utente che è l’autore di un evento può modificarlo. Gli eventi creati da altri verranno solo visualizzati senza possibilità di modificarli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44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684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Durante</a:t>
            </a:r>
            <a:r>
              <a:rPr lang="it-IT" baseline="0" dirty="0" smtClean="0"/>
              <a:t> la realizzazione dell’interfaccia per la gestione degli eventi ci siamo trovati davanti ad un </a:t>
            </a:r>
            <a:r>
              <a:rPr lang="it-IT" baseline="0" dirty="0" err="1" smtClean="0"/>
              <a:t>trade</a:t>
            </a:r>
            <a:r>
              <a:rPr lang="it-IT" baseline="0" dirty="0" smtClean="0"/>
              <a:t> off a parer mio molto importante. La scelta era fra il supporto della sicurezza e dell’usabilità del sistema rispetto ad un aumento della complessità e </a:t>
            </a:r>
            <a:r>
              <a:rPr lang="it-IT" baseline="0" dirty="0" err="1" smtClean="0"/>
              <a:t>manutenibilità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 pro di questa scelta sono che :</a:t>
            </a:r>
          </a:p>
          <a:p>
            <a:r>
              <a:rPr lang="it-IT" baseline="0" dirty="0" smtClean="0"/>
              <a:t>Ogni utente ha una propria interfaccia dove può eseguire solo le operazioni a lui associate</a:t>
            </a:r>
          </a:p>
          <a:p>
            <a:r>
              <a:rPr lang="it-IT" baseline="0" dirty="0" smtClean="0"/>
              <a:t>Ogni input (soprattutto nell’inserimento e modifica) viene controllato per evitare che vengano inseriti dati scorretti</a:t>
            </a:r>
          </a:p>
          <a:p>
            <a:r>
              <a:rPr lang="it-IT" baseline="0" dirty="0" smtClean="0"/>
              <a:t>La possibilità di ridurre errori è ridotta al minimo in quanto non vi è proprio la possibilità di accedere a funzioni che non sono state definite per la nostra tipologia d’utente.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 contro</a:t>
            </a:r>
            <a:r>
              <a:rPr lang="it-IT" baseline="0" dirty="0" smtClean="0"/>
              <a:t> sono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Il sistema è più difficile da gestire e realizzare</a:t>
            </a:r>
          </a:p>
          <a:p>
            <a:r>
              <a:rPr lang="it-IT" baseline="0" dirty="0" smtClean="0"/>
              <a:t>Bisogna introdurre controlli su ogni tipologia d’utente e possibile input inserito</a:t>
            </a:r>
          </a:p>
          <a:p>
            <a:r>
              <a:rPr lang="it-IT" baseline="0" dirty="0" smtClean="0"/>
              <a:t>In caso d’aggiunta di nuove tipologie d’utenti andranno modificati ed aggiunti nuovi controlli compatibilmente con i vecchi già presenti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7744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Si è scelto di supportare la</a:t>
            </a:r>
            <a:r>
              <a:rPr lang="it-IT" baseline="0" dirty="0" smtClean="0"/>
              <a:t> sicurezza e l’usabilità rispetto alla complessità e </a:t>
            </a:r>
            <a:r>
              <a:rPr lang="it-IT" baseline="0" dirty="0" err="1" smtClean="0"/>
              <a:t>manutenibilità</a:t>
            </a:r>
            <a:r>
              <a:rPr lang="it-IT" baseline="0" dirty="0" smtClean="0"/>
              <a:t> in quanto requisito fondamentale del nostro sistema. In oltre non è stato possibile ricercare una soluzione che fornisse lo stesso livello di sicurezza con una complessità minore.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759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baseline="0" dirty="0" smtClean="0"/>
              <a:t>Nota numero 1: il singleton pattern viene utilizzato per evitare di creare un’istanza di </a:t>
            </a:r>
            <a:r>
              <a:rPr lang="it-IT" baseline="0" dirty="0" err="1" smtClean="0"/>
              <a:t>control</a:t>
            </a:r>
            <a:r>
              <a:rPr lang="it-IT" baseline="0" dirty="0" smtClean="0"/>
              <a:t> a ogni richiesta, poiché questo introdurrebbe un ritardo, e incrementerebbe l’utilizzo di memoria RAM.</a:t>
            </a:r>
            <a:endParaRPr lang="it-IT" dirty="0" smtClean="0"/>
          </a:p>
          <a:p>
            <a:r>
              <a:rPr lang="it-IT" dirty="0" smtClean="0"/>
              <a:t>Nota numero 2:</a:t>
            </a:r>
            <a:r>
              <a:rPr lang="it-IT" baseline="0" dirty="0" smtClean="0"/>
              <a:t> Non abbiamo variabili d’istanza per i </a:t>
            </a:r>
            <a:r>
              <a:rPr lang="it-IT" baseline="0" dirty="0" err="1" smtClean="0"/>
              <a:t>control</a:t>
            </a:r>
            <a:r>
              <a:rPr lang="it-IT" baseline="0" dirty="0" smtClean="0"/>
              <a:t>, poiché queste sarebbero accedute in concorrenza da più </a:t>
            </a:r>
            <a:r>
              <a:rPr lang="it-IT" baseline="0" dirty="0" err="1" smtClean="0"/>
              <a:t>thread</a:t>
            </a:r>
            <a:r>
              <a:rPr lang="it-IT" baseline="0" dirty="0" smtClean="0"/>
              <a:t>, e quindi si avrebbero problemi di concorrenza.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1107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input (</a:t>
            </a:r>
            <a:r>
              <a:rPr lang="en-US" sz="1200" dirty="0" err="1" smtClean="0"/>
              <a:t>validi</a:t>
            </a:r>
            <a:r>
              <a:rPr lang="en-US" sz="1200" dirty="0" smtClean="0"/>
              <a:t> e non </a:t>
            </a:r>
            <a:r>
              <a:rPr lang="en-US" sz="1200" dirty="0" err="1" smtClean="0"/>
              <a:t>validi</a:t>
            </a:r>
            <a:r>
              <a:rPr lang="en-US" sz="1200" dirty="0" smtClean="0"/>
              <a:t>)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3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 smtClean="0"/>
              <a:t>PROBLEM</a:t>
            </a:r>
            <a:r>
              <a:rPr lang="it-IT" sz="1200" b="1" baseline="0" dirty="0" smtClean="0"/>
              <a:t> </a:t>
            </a:r>
            <a:r>
              <a:rPr lang="it-IT" dirty="0" smtClean="0"/>
              <a:t>Visto il poco tempo a disposizione, ed essendo forniti soltanto di una versione imparziale del sistema, non è stato possibile individuare test case basandosi esclusivamente sul </a:t>
            </a:r>
            <a:r>
              <a:rPr lang="it-IT" dirty="0" err="1" smtClean="0"/>
              <a:t>Weak</a:t>
            </a:r>
            <a:r>
              <a:rPr lang="it-IT" dirty="0" smtClean="0"/>
              <a:t> </a:t>
            </a:r>
            <a:r>
              <a:rPr lang="it-IT" dirty="0" err="1" smtClean="0"/>
              <a:t>Equivalance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 </a:t>
            </a:r>
            <a:r>
              <a:rPr lang="it-IT" dirty="0" err="1" smtClean="0"/>
              <a:t>Testing</a:t>
            </a:r>
            <a:r>
              <a:rPr lang="it-IT" dirty="0" smtClean="0"/>
              <a:t> con </a:t>
            </a:r>
            <a:r>
              <a:rPr lang="it-IT" dirty="0" err="1" smtClean="0"/>
              <a:t>Boundary</a:t>
            </a:r>
            <a:r>
              <a:rPr lang="it-IT" dirty="0" smtClean="0"/>
              <a:t> </a:t>
            </a:r>
            <a:r>
              <a:rPr lang="it-IT" dirty="0" err="1" smtClean="0"/>
              <a:t>condition</a:t>
            </a:r>
            <a:r>
              <a:rPr lang="it-IT" dirty="0" smtClean="0"/>
              <a:t>, come previsto dal Test </a:t>
            </a:r>
            <a:r>
              <a:rPr lang="it-IT" dirty="0" err="1" smtClean="0"/>
              <a:t>Plan</a:t>
            </a:r>
            <a:r>
              <a:rPr lang="it-IT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Eseguito con il criterio di copertura debole(WECT): un input non valido per volta, tutti gli altri input corretti.</a:t>
            </a:r>
          </a:p>
          <a:p>
            <a:pPr>
              <a:buFont typeface="Wingdings" pitchFamily="2" charset="2"/>
              <a:buChar char="v"/>
            </a:pPr>
            <a:r>
              <a:rPr lang="it-IT" sz="1200" dirty="0" smtClean="0"/>
              <a:t>Per ogni </a:t>
            </a:r>
            <a:r>
              <a:rPr lang="it-IT" sz="1200" dirty="0" err="1" smtClean="0"/>
              <a:t>use</a:t>
            </a:r>
            <a:r>
              <a:rPr lang="it-IT" sz="1200" dirty="0" smtClean="0"/>
              <a:t> case ad alta priorità sono stati realizzati diversi test </a:t>
            </a:r>
            <a:r>
              <a:rPr lang="it-IT" sz="1200" dirty="0" err="1" smtClean="0"/>
              <a:t>cases</a:t>
            </a:r>
            <a:r>
              <a:rPr lang="it-IT" sz="1200" dirty="0" smtClean="0"/>
              <a:t>, realizzati seguendo il criterio di copertura debole (</a:t>
            </a:r>
            <a:r>
              <a:rPr lang="it-IT" sz="1200" b="1" dirty="0" smtClean="0"/>
              <a:t>WECT</a:t>
            </a:r>
            <a:r>
              <a:rPr lang="it-IT" sz="1200" dirty="0" smtClean="0"/>
              <a:t>): </a:t>
            </a:r>
            <a:r>
              <a:rPr lang="it-IT" sz="1200" i="1" dirty="0" smtClean="0"/>
              <a:t>un input non valido per volta, tutti gli altri input corretti.</a:t>
            </a:r>
            <a:endParaRPr lang="it-IT" sz="1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099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Organizzazione della fase di </a:t>
            </a:r>
            <a:r>
              <a:rPr lang="it-IT" dirty="0" err="1" smtClean="0"/>
              <a:t>testing</a:t>
            </a:r>
            <a:r>
              <a:rPr lang="it-IT" dirty="0" smtClean="0"/>
              <a:t>: </a:t>
            </a:r>
            <a:r>
              <a:rPr lang="it-IT" i="1" dirty="0" smtClean="0"/>
              <a:t>poiché spesso impossibilitati nel seguire la tracciabilità specificata;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725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Difficoltà dovuta ad </a:t>
            </a:r>
          </a:p>
          <a:p>
            <a:r>
              <a:rPr lang="it-IT" dirty="0" smtClean="0"/>
              <a:t>- inesperienza (è</a:t>
            </a:r>
            <a:r>
              <a:rPr lang="it-IT" baseline="0" dirty="0" smtClean="0"/>
              <a:t> stata la prima esperienza progettuale per tutti noi)</a:t>
            </a:r>
            <a:r>
              <a:rPr lang="it-IT" dirty="0" smtClean="0"/>
              <a:t>, </a:t>
            </a:r>
          </a:p>
          <a:p>
            <a:pPr>
              <a:buFontTx/>
              <a:buChar char="-"/>
            </a:pPr>
            <a:r>
              <a:rPr lang="it-IT" dirty="0" err="1" smtClean="0"/>
              <a:t>greenfield</a:t>
            </a:r>
            <a:r>
              <a:rPr lang="it-IT" dirty="0" smtClean="0"/>
              <a:t> </a:t>
            </a:r>
            <a:r>
              <a:rPr lang="it-IT" dirty="0" err="1" smtClean="0"/>
              <a:t>engeneering</a:t>
            </a:r>
            <a:r>
              <a:rPr lang="it-IT" baseline="0" dirty="0" smtClean="0"/>
              <a:t> (ambiente non noto e sistema realizzato completamente da capo), </a:t>
            </a:r>
          </a:p>
          <a:p>
            <a:pPr>
              <a:buFontTx/>
              <a:buChar char="-"/>
            </a:pPr>
            <a:r>
              <a:rPr lang="it-IT" baseline="0" dirty="0" smtClean="0"/>
              <a:t>tempo a disposizione</a:t>
            </a:r>
          </a:p>
          <a:p>
            <a:pPr>
              <a:buFontTx/>
              <a:buChar char="-"/>
            </a:pPr>
            <a:r>
              <a:rPr lang="it-IT" baseline="0" dirty="0" smtClean="0"/>
              <a:t> comunicazione tra 3 sottoteam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733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baseline="0" dirty="0" smtClean="0"/>
              <a:t>Dopo diverse consultazioni con il committente, i requisiti sono cambiati, ma alla fine è stata realizzata una documentazione solida, flessibile. Per il team 2 le funzionalità dei tirocinanti, pagamenti e servizi rispettano questo requisito e sono quasi aderenti alle richieste del committente. La semplicità e  chiarezza sono i nostri punti di forza</a:t>
            </a:r>
            <a:endParaRPr lang="it-IT" dirty="0" smtClean="0"/>
          </a:p>
          <a:p>
            <a:pPr>
              <a:buFontTx/>
              <a:buChar char="-"/>
            </a:pPr>
            <a:r>
              <a:rPr lang="it-IT" dirty="0" smtClean="0"/>
              <a:t>- Abbiamo cercato</a:t>
            </a:r>
            <a:r>
              <a:rPr lang="it-IT" baseline="0" dirty="0" smtClean="0"/>
              <a:t> di attenerci il più possibile al sistema di riferimento</a:t>
            </a:r>
            <a:endParaRPr lang="it-IT" dirty="0" smtClean="0"/>
          </a:p>
          <a:p>
            <a:pPr>
              <a:buFontTx/>
              <a:buChar char="-"/>
            </a:pPr>
            <a:r>
              <a:rPr lang="it-IT" dirty="0" smtClean="0"/>
              <a:t>La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 ha comportato una conoscenza quasi globale dei requisiti del sottosistema a tutti i team </a:t>
            </a:r>
            <a:r>
              <a:rPr lang="it-IT" dirty="0" err="1" smtClean="0"/>
              <a:t>members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68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5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36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Dire</a:t>
            </a:r>
            <a:r>
              <a:rPr lang="it-IT" baseline="0" dirty="0" smtClean="0"/>
              <a:t> cosa si intende per gestione degli extra</a:t>
            </a:r>
          </a:p>
          <a:p>
            <a:r>
              <a:rPr lang="it-IT" baseline="0" dirty="0" smtClean="0"/>
              <a:t>il nostro sistema prevede che i genitori possono richiedere variazione sia sul menù di base e sia sull’orario e ovviamente queste variazioni sono soggette a pagamento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67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Promemoria pagamento e promemoria fattura inclusi </a:t>
            </a:r>
            <a:r>
              <a:rPr lang="it-IT" smtClean="0"/>
              <a:t>in invipromemoria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Promemoria pagamento e promemoria fattura inclusi in invio</a:t>
            </a:r>
            <a:r>
              <a:rPr lang="it-IT" baseline="0" dirty="0" smtClean="0"/>
              <a:t> </a:t>
            </a:r>
            <a:r>
              <a:rPr lang="it-IT" dirty="0" smtClean="0"/>
              <a:t>ipromemoria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237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695044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2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21689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Giulio 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78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6524"/>
              </p:ext>
            </p:extLst>
          </p:nvPr>
        </p:nvGraphicFramePr>
        <p:xfrm>
          <a:off x="0" y="4286256"/>
          <a:ext cx="2231232" cy="25717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31232"/>
              </a:tblGrid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Luca</a:t>
                      </a:r>
                      <a:r>
                        <a:rPr lang="it-IT" sz="1400" baseline="0" dirty="0" smtClean="0">
                          <a:effectLst/>
                        </a:rPr>
                        <a:t> Di Costanzo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Francesco</a:t>
                      </a:r>
                      <a:r>
                        <a:rPr lang="it-IT" sz="1400" baseline="0" dirty="0" smtClean="0">
                          <a:effectLst/>
                        </a:rPr>
                        <a:t> Durante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Mariella Ferrara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Luigi</a:t>
                      </a:r>
                      <a:r>
                        <a:rPr lang="it-IT" sz="1400" baseline="0" dirty="0" smtClean="0">
                          <a:effectLst/>
                        </a:rPr>
                        <a:t> </a:t>
                      </a:r>
                      <a:r>
                        <a:rPr lang="it-IT" sz="1400" baseline="0" dirty="0" err="1" smtClean="0">
                          <a:effectLst/>
                        </a:rPr>
                        <a:t>Lomasto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Marco Parisi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800" b="1" dirty="0" smtClean="0">
                <a:solidFill>
                  <a:srgbClr val="000000"/>
                </a:solidFill>
              </a:rPr>
              <a:t>Impiegato Asilo</a:t>
            </a:r>
          </a:p>
        </p:txBody>
      </p:sp>
      <p:pic>
        <p:nvPicPr>
          <p:cNvPr id="1026" name="Picture 2" descr="C:\Users\Marko\Desktop\278940263_fb1f4f510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1"/>
            <a:ext cx="3576001" cy="36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53285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Visualizzare lo stato dei pagamenti di tutti gli iscritti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fatturare i pagamenti mensili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Automatizzare la gestione delle rette per il servizio e permettere la personalizzazione delle rette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modificare manualmente la registrazione di un pagamento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Inviare email di promemoria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63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13062" y="660807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000000"/>
                </a:solidFill>
              </a:rPr>
              <a:t>Genitore</a:t>
            </a:r>
          </a:p>
        </p:txBody>
      </p:sp>
      <p:pic>
        <p:nvPicPr>
          <p:cNvPr id="4" name="Picture 2" descr="C:\Users\Marko\Desktop\genitori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2"/>
            <a:ext cx="3576001" cy="37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6181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lo storico dei pagamenti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la fattura mensile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60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99792" y="764704"/>
            <a:ext cx="3888432" cy="578328"/>
          </a:xfrm>
        </p:spPr>
        <p:txBody>
          <a:bodyPr>
            <a:noAutofit/>
          </a:bodyPr>
          <a:lstStyle/>
          <a:p>
            <a:r>
              <a:rPr lang="it-IT" sz="3600" b="1" dirty="0" smtClean="0"/>
              <a:t>Gestione Pagamenti</a:t>
            </a:r>
            <a:endParaRPr lang="it-IT" sz="3600" b="1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1519308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PRIMO IMPATTO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Marko\Desktop\MrTVlxUrDeuxxiwtND9xFZ5So1_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35" y="2276872"/>
            <a:ext cx="3810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133906" y="5589240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i="1" dirty="0" err="1" smtClean="0">
                <a:solidFill>
                  <a:schemeClr val="accent4"/>
                </a:solidFill>
              </a:rPr>
              <a:t>Capire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cosa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il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cliente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vuole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03648" y="764704"/>
            <a:ext cx="3929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Team M vs Bando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32158" y="2132856"/>
            <a:ext cx="8488314" cy="147661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Problem: </a:t>
            </a:r>
            <a:r>
              <a:rPr lang="en-US" dirty="0" err="1" smtClean="0">
                <a:solidFill>
                  <a:srgbClr val="000000"/>
                </a:solidFill>
              </a:rPr>
              <a:t>bando</a:t>
            </a:r>
            <a:r>
              <a:rPr lang="en-US" dirty="0" smtClean="0">
                <a:solidFill>
                  <a:srgbClr val="000000"/>
                </a:solidFill>
              </a:rPr>
              <a:t> non </a:t>
            </a:r>
            <a:r>
              <a:rPr lang="en-US" dirty="0" err="1" smtClean="0">
                <a:solidFill>
                  <a:srgbClr val="000000"/>
                </a:solidFill>
              </a:rPr>
              <a:t>specifico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molte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questioni</a:t>
            </a:r>
            <a:r>
              <a:rPr lang="en-US" dirty="0" smtClean="0">
                <a:solidFill>
                  <a:srgbClr val="000000"/>
                </a:solidFill>
              </a:rPr>
              <a:t>, solo </a:t>
            </a:r>
            <a:r>
              <a:rPr lang="en-US" dirty="0" err="1" smtClean="0">
                <a:solidFill>
                  <a:srgbClr val="000000"/>
                </a:solidFill>
              </a:rPr>
              <a:t>accennate</a:t>
            </a:r>
            <a:r>
              <a:rPr lang="en-US" dirty="0" smtClean="0">
                <a:solidFill>
                  <a:srgbClr val="000000"/>
                </a:solidFill>
              </a:rPr>
              <a:t> come </a:t>
            </a:r>
            <a:r>
              <a:rPr lang="en-US" dirty="0" err="1" smtClean="0">
                <a:solidFill>
                  <a:srgbClr val="000000"/>
                </a:solidFill>
              </a:rPr>
              <a:t>rimborso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sconto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dipendenti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studenti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ecc</a:t>
            </a:r>
            <a:r>
              <a:rPr lang="en-US" dirty="0" smtClean="0">
                <a:solidFill>
                  <a:srgbClr val="000000"/>
                </a:solidFill>
              </a:rPr>
              <a:t>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323528" y="4077072"/>
            <a:ext cx="8352928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Solution: </a:t>
            </a:r>
            <a:r>
              <a:rPr lang="en-US" dirty="0" err="1" smtClean="0">
                <a:solidFill>
                  <a:srgbClr val="000000"/>
                </a:solidFill>
              </a:rPr>
              <a:t>Gestire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pagamenti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trattando</a:t>
            </a:r>
            <a:r>
              <a:rPr lang="en-US" dirty="0" smtClean="0">
                <a:solidFill>
                  <a:srgbClr val="000000"/>
                </a:solidFill>
              </a:rPr>
              <a:t> solo </a:t>
            </a:r>
            <a:r>
              <a:rPr lang="en-US" dirty="0" err="1" smtClean="0">
                <a:solidFill>
                  <a:srgbClr val="000000"/>
                </a:solidFill>
              </a:rPr>
              <a:t>campi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noti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7" y="4797152"/>
            <a:ext cx="1691039" cy="169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0.9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Marko\Desktop\Class_Diagram_Pagamenti buon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" y="1196752"/>
            <a:ext cx="914400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000000"/>
                </a:solidFill>
              </a:rPr>
              <a:t>Versione iniziale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98902" y="1556792"/>
            <a:ext cx="8449562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non va: </a:t>
            </a:r>
            <a:endParaRPr lang="it-IT" dirty="0">
              <a:solidFill>
                <a:schemeClr val="accent5"/>
              </a:solidFill>
            </a:endParaRPr>
          </a:p>
          <a:p>
            <a:r>
              <a:rPr lang="it-IT" dirty="0" smtClean="0">
                <a:solidFill>
                  <a:srgbClr val="000000"/>
                </a:solidFill>
              </a:rPr>
              <a:t> Genitore non può pagare online ma deve pagare con   bancomat allo sportello dell’asilo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Cauzione non presente sul bando </a:t>
            </a:r>
          </a:p>
          <a:p>
            <a:endParaRPr lang="it-IT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deve essere gestito: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Devono essere gestiti gli extra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23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3347864" y="5301208"/>
            <a:ext cx="225877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5606634" y="4797152"/>
            <a:ext cx="1557654" cy="612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6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2604836" y="2852936"/>
            <a:ext cx="42714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3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3" y="471869"/>
            <a:ext cx="3937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4.0</a:t>
            </a:r>
          </a:p>
          <a:p>
            <a:pPr algn="ctr"/>
            <a:endParaRPr lang="it-IT" sz="3200" dirty="0">
              <a:latin typeface="+mj-lt"/>
            </a:endParaRPr>
          </a:p>
        </p:txBody>
      </p:sp>
      <p:pic>
        <p:nvPicPr>
          <p:cNvPr id="2050" name="Picture 2" descr="C:\Users\Marko\Desktop\UCD_Pagamenti%20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8" y="1559909"/>
            <a:ext cx="752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915816" y="471868"/>
            <a:ext cx="3384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>
                <a:latin typeface="+mj-lt"/>
              </a:rPr>
              <a:t> </a:t>
            </a:r>
            <a:r>
              <a:rPr lang="it-IT" sz="3200" b="1" dirty="0">
                <a:latin typeface="+mj-lt"/>
              </a:rPr>
              <a:t>E</a:t>
            </a:r>
            <a:r>
              <a:rPr lang="it-IT" sz="3200" b="1" dirty="0" smtClean="0">
                <a:latin typeface="+mj-lt"/>
              </a:rPr>
              <a:t>sempio Use Case</a:t>
            </a:r>
            <a:endParaRPr lang="it-IT" sz="3200" dirty="0">
              <a:latin typeface="+mj-lt"/>
            </a:endParaRPr>
          </a:p>
        </p:txBody>
      </p:sp>
      <p:pic>
        <p:nvPicPr>
          <p:cNvPr id="1027" name="Picture 3" descr="C:\Users\Marko\Desktop\UC_ Fattura pagamen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" y="1335247"/>
            <a:ext cx="8820471" cy="52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49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Top manager: Filomena </a:t>
            </a:r>
            <a:r>
              <a:rPr lang="it-IT" dirty="0" err="1" smtClean="0"/>
              <a:t>Ferrucci</a:t>
            </a:r>
            <a:endParaRPr lang="it-IT" dirty="0" smtClean="0"/>
          </a:p>
          <a:p>
            <a:r>
              <a:rPr lang="it-IT" dirty="0" smtClean="0"/>
              <a:t>Team leader: Giulio Franco</a:t>
            </a:r>
          </a:p>
          <a:p>
            <a:r>
              <a:rPr lang="it-IT" dirty="0" smtClean="0"/>
              <a:t>Membri del team:</a:t>
            </a:r>
          </a:p>
          <a:p>
            <a:pPr lvl="1"/>
            <a:r>
              <a:rPr lang="it-IT" dirty="0" smtClean="0"/>
              <a:t>Luca Di Costanzo</a:t>
            </a:r>
          </a:p>
          <a:p>
            <a:pPr lvl="1"/>
            <a:r>
              <a:rPr lang="it-IT" dirty="0" smtClean="0"/>
              <a:t>Francesco Durante</a:t>
            </a:r>
          </a:p>
          <a:p>
            <a:pPr lvl="1"/>
            <a:r>
              <a:rPr lang="it-IT" dirty="0" smtClean="0"/>
              <a:t>Mariella Ferrara</a:t>
            </a:r>
          </a:p>
          <a:p>
            <a:pPr lvl="1"/>
            <a:r>
              <a:rPr lang="it-IT" dirty="0" smtClean="0"/>
              <a:t>Luigi </a:t>
            </a:r>
            <a:r>
              <a:rPr lang="it-IT" dirty="0" err="1" smtClean="0"/>
              <a:t>Lomasto</a:t>
            </a:r>
            <a:endParaRPr lang="it-IT" dirty="0" smtClean="0"/>
          </a:p>
          <a:p>
            <a:pPr lvl="1"/>
            <a:r>
              <a:rPr lang="it-IT" dirty="0" smtClean="0"/>
              <a:t>Marco Parisi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00" y="1841748"/>
            <a:ext cx="1803276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996952"/>
            <a:ext cx="1533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429000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4221088"/>
            <a:ext cx="1596057" cy="159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5085184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77" y="4536229"/>
            <a:ext cx="1714119" cy="15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3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Documenti presentazione\SD_PagamentiM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3107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260241" y="471869"/>
            <a:ext cx="4938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Sequence Diagram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47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47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76316" y="1813753"/>
            <a:ext cx="3863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FF0000"/>
                </a:solidFill>
              </a:rPr>
              <a:t>Contro: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Indicazioni troppo generali nel bando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355976" y="1741745"/>
            <a:ext cx="414512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00B050"/>
                </a:solidFill>
              </a:rPr>
              <a:t>Pro: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Definizione di concetti semplici e non specifici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i="1" dirty="0" smtClean="0">
                <a:solidFill>
                  <a:schemeClr val="bg1"/>
                </a:solidFill>
              </a:rPr>
              <a:t>Flessibilità rispetto ai cambiamenti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pic>
        <p:nvPicPr>
          <p:cNvPr id="1026" name="Picture 2" descr="C:\Users\Marko\Desktop\omino_s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198016" cy="20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ko\Desktop\omino_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93096"/>
            <a:ext cx="1221217" cy="20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99695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Tirocinanti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www.istitutopaideia.com/images/Omino%20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15666" cy="2420888"/>
          </a:xfrm>
          <a:prstGeom prst="rect">
            <a:avLst/>
          </a:prstGeom>
          <a:noFill/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1259632" y="548680"/>
            <a:ext cx="6624736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Gestione Tirocinanti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915816" y="1052736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/>
              <a:t>Semplificare la gestione di tirocinanti, da parte di Scienze della Formazione, permettendo l'inserimento di tirocinanti nel registro, l'invio di feedback da parte dell'asilo e la modifica della loro schedulazione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620689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1 9"/>
          <p:cNvCxnSpPr/>
          <p:nvPr/>
        </p:nvCxnSpPr>
        <p:spPr>
          <a:xfrm>
            <a:off x="3779912" y="3068960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237312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597352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51820" y="6381328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0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28672" y="1916832"/>
            <a:ext cx="50794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INIZIALMENTE</a:t>
            </a:r>
          </a:p>
          <a:p>
            <a:endParaRPr lang="it-IT" sz="2800" dirty="0" smtClean="0"/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/>
              <a:t> </a:t>
            </a:r>
            <a:r>
              <a:rPr lang="it-IT" sz="2800" dirty="0" smtClean="0"/>
              <a:t>Tirocinanti esclusi dal sistema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dirty="0" smtClean="0"/>
              <a:t>Non avevano un account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it-IT" sz="2800" dirty="0" smtClean="0"/>
              <a:t>quindi non potevano visualizzare i propri dati né la schedulazione degli orari 	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95701"/>
            <a:ext cx="2514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Tirocinanti</a:t>
            </a:r>
            <a:endParaRPr lang="it-IT" sz="40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42172" y="1340768"/>
            <a:ext cx="8822316" cy="777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SUCCESSIVAMENTE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Aggiunti nuovi requisiti funzionali come:</a:t>
            </a:r>
            <a:endParaRPr lang="it-IT" sz="2800" dirty="0"/>
          </a:p>
          <a:p>
            <a:endParaRPr lang="it-IT" sz="28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RF_M_2.10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il registro delle attività del tirocinante da parte del tirocinante, responsabile tirocini e della segreteria dell'asilo.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>
                <a:solidFill>
                  <a:schemeClr val="accent4"/>
                </a:solidFill>
              </a:rPr>
              <a:t>RF_M_2.12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la schedulazione dei tirocinanti da parte del responsabile tirocini e dalla segreteria dell'asilo e del tirocinante.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RF_M_2.14 </a:t>
            </a:r>
            <a:r>
              <a:rPr lang="it-IT" sz="2400" dirty="0" smtClean="0"/>
              <a:t>Possibilità </a:t>
            </a:r>
            <a:r>
              <a:rPr lang="it-IT" sz="2400" dirty="0"/>
              <a:t>di poter contestare l'allocazione da parte del tirocinante</a:t>
            </a:r>
          </a:p>
          <a:p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90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9087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 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8032" y="2132856"/>
            <a:ext cx="8748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Questa funzionalità è stata quella che ci ha impegnati maggiormente</a:t>
            </a:r>
            <a:r>
              <a:rPr lang="it-IT" sz="2800" dirty="0" smtClean="0"/>
              <a:t>.</a:t>
            </a:r>
          </a:p>
          <a:p>
            <a:endParaRPr lang="it-IT" sz="2800" dirty="0"/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6 casi d’uso</a:t>
            </a:r>
          </a:p>
          <a:p>
            <a:r>
              <a:rPr lang="it-IT" sz="2800" dirty="0" smtClean="0"/>
              <a:t>	Invece poi……..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19 casi d’uso</a:t>
            </a:r>
            <a:endParaRPr lang="it-IT" sz="2800" dirty="0"/>
          </a:p>
          <a:p>
            <a:pPr marL="457200" indent="-457200">
              <a:buFont typeface="Wingdings" pitchFamily="2" charset="2"/>
              <a:buChar char="v"/>
            </a:pPr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80928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Case </a:t>
            </a:r>
            <a:r>
              <a:rPr lang="it-IT" sz="3600" b="1" dirty="0" err="1" smtClean="0"/>
              <a:t>Diagram</a:t>
            </a:r>
            <a:r>
              <a:rPr lang="it-IT" sz="3600" b="1" dirty="0" smtClean="0"/>
              <a:t> - RAD 1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53372" cy="453989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771800" y="5877272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 smtClean="0"/>
              <a:t>UCD_Tirocinanti</a:t>
            </a:r>
            <a:r>
              <a:rPr lang="it-IT" sz="2000" dirty="0" smtClean="0"/>
              <a:t> 1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1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9269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1 – RAD 4.0</a:t>
            </a:r>
            <a:endParaRPr lang="it-IT" sz="4000" dirty="0"/>
          </a:p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9552" y="5589240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UCD_Tirocinanti_Registro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9" y="1579568"/>
            <a:ext cx="8392697" cy="43790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47664" y="59585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7169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7029773" cy="426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700" dirty="0" smtClean="0"/>
              <a:t>Il </a:t>
            </a:r>
            <a:r>
              <a:rPr lang="it-IT" sz="2700" dirty="0"/>
              <a:t>sottosistema di gestione del servizio </a:t>
            </a:r>
            <a:r>
              <a:rPr lang="it-IT" sz="2700" dirty="0" smtClean="0"/>
              <a:t>ingloba:</a:t>
            </a:r>
          </a:p>
          <a:p>
            <a:r>
              <a:rPr lang="it-IT" sz="2700" dirty="0" smtClean="0"/>
              <a:t>la </a:t>
            </a:r>
            <a:r>
              <a:rPr lang="it-IT" sz="2700" dirty="0"/>
              <a:t>gestione </a:t>
            </a:r>
            <a:r>
              <a:rPr lang="it-IT" sz="2700" dirty="0" smtClean="0"/>
              <a:t>dei servizi </a:t>
            </a:r>
            <a:r>
              <a:rPr lang="it-IT" sz="2700" dirty="0"/>
              <a:t>per ciascun </a:t>
            </a:r>
            <a:r>
              <a:rPr lang="it-IT" sz="2700" dirty="0" smtClean="0"/>
              <a:t>iscritto</a:t>
            </a:r>
          </a:p>
          <a:p>
            <a:pPr marL="365760" lvl="1" indent="0"/>
            <a:r>
              <a:rPr lang="it-IT" sz="2700" dirty="0" smtClean="0"/>
              <a:t>  </a:t>
            </a:r>
            <a:r>
              <a:rPr lang="it-IT" sz="2700" i="1" dirty="0" smtClean="0"/>
              <a:t>Piani pasto</a:t>
            </a:r>
          </a:p>
          <a:p>
            <a:pPr marL="365760" lvl="1" indent="0"/>
            <a:r>
              <a:rPr lang="it-IT" sz="2700" i="1" dirty="0" smtClean="0"/>
              <a:t>  Orari</a:t>
            </a:r>
          </a:p>
          <a:p>
            <a:pPr marL="365760" lvl="1" indent="0"/>
            <a:r>
              <a:rPr lang="it-IT" sz="2700" i="1" dirty="0" smtClean="0"/>
              <a:t>  Pagamenti</a:t>
            </a:r>
          </a:p>
          <a:p>
            <a:r>
              <a:rPr lang="it-IT" sz="2700" dirty="0" smtClean="0"/>
              <a:t> la gestione dei </a:t>
            </a:r>
            <a:r>
              <a:rPr lang="it-IT" sz="2700" i="1" dirty="0" smtClean="0"/>
              <a:t>tirocinanti</a:t>
            </a:r>
            <a:endParaRPr lang="it-IT" sz="27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88636"/>
            <a:ext cx="1350551" cy="134407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0" y="4831931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861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2 – RAD 4.0</a:t>
            </a:r>
            <a:endParaRPr lang="it-IT" sz="40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1"/>
            <a:ext cx="8278381" cy="475252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475656" y="616530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204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3 – RAD 4.0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82"/>
            <a:ext cx="9144000" cy="476472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979712" y="616530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3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5582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72008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</a:t>
            </a:r>
            <a:r>
              <a:rPr lang="it-IT" sz="4000" b="1" dirty="0" smtClean="0"/>
              <a:t>Case</a:t>
            </a:r>
            <a:r>
              <a:rPr lang="it-IT" sz="3600" b="1" dirty="0" smtClean="0"/>
              <a:t> del sistema – RAD 4.0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8417"/>
            <a:ext cx="7056784" cy="38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/>
              <a:t>Es. </a:t>
            </a:r>
            <a:r>
              <a:rPr lang="it-IT" sz="4000" dirty="0" err="1" smtClean="0"/>
              <a:t>Mockups</a:t>
            </a:r>
            <a:endParaRPr lang="it-IT"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402"/>
            <a:ext cx="9144000" cy="3083196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1764" y="4970598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smtClean="0"/>
              <a:t>MKUP_M_31-32-33-34-35_Registro </a:t>
            </a:r>
            <a:r>
              <a:rPr lang="it-IT" i="1" dirty="0"/>
              <a:t>Tirocinanti</a:t>
            </a:r>
          </a:p>
        </p:txBody>
      </p:sp>
    </p:spTree>
    <p:extLst>
      <p:ext uri="{BB962C8B-B14F-4D97-AF65-F5344CB8AC3E}">
        <p14:creationId xmlns:p14="http://schemas.microsoft.com/office/powerpoint/2010/main" val="5189284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08520" y="692696"/>
            <a:ext cx="925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Use Case del sistema – RAD 4.0</a:t>
            </a:r>
          </a:p>
          <a:p>
            <a:pPr algn="ctr"/>
            <a:endParaRPr lang="it-IT" sz="4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700808"/>
            <a:ext cx="705678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 smtClean="0"/>
              <a:t>Sequence</a:t>
            </a:r>
            <a:r>
              <a:rPr lang="it-IT" sz="4000" b="1" dirty="0" smtClean="0"/>
              <a:t> </a:t>
            </a:r>
            <a:r>
              <a:rPr lang="it-IT" sz="4000" b="1" dirty="0" err="1" smtClean="0"/>
              <a:t>Diagram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7" y="1472590"/>
            <a:ext cx="7078063" cy="4692714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55576" y="616530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SD_AggiungiTirocinanti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5357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60040" y="1700808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FF0000"/>
                </a:solidFill>
              </a:rPr>
              <a:t>Contro</a:t>
            </a:r>
          </a:p>
          <a:p>
            <a:pPr>
              <a:buFont typeface="Wingdings" pitchFamily="2" charset="2"/>
              <a:buChar char="v"/>
            </a:pPr>
            <a:r>
              <a:rPr lang="it-IT" sz="2800" dirty="0" smtClean="0"/>
              <a:t>Cambiamento e non comprensione dei requisiti</a:t>
            </a:r>
          </a:p>
          <a:p>
            <a:endParaRPr lang="it-IT" sz="2800" dirty="0" smtClean="0"/>
          </a:p>
          <a:p>
            <a:r>
              <a:rPr lang="it-IT" sz="2400" dirty="0" smtClean="0"/>
              <a:t>In corso d’opera quando abbiamo appreso meglio tutti i requisiti riguardanti i tirocinanti, abbiamo dovuto modificare tutto quello che avevamo fatto in precedenza.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 smtClean="0"/>
              <a:t>Aggiungere altri </a:t>
            </a:r>
            <a:r>
              <a:rPr lang="it-IT" sz="2400" u="sng" dirty="0" smtClean="0"/>
              <a:t>casi d’uso</a:t>
            </a: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M</a:t>
            </a:r>
            <a:r>
              <a:rPr lang="it-IT" sz="2400" dirty="0" smtClean="0"/>
              <a:t>odificare i </a:t>
            </a:r>
            <a:r>
              <a:rPr lang="it-IT" sz="2400" u="sng" dirty="0" smtClean="0"/>
              <a:t>requisiti</a:t>
            </a:r>
            <a:r>
              <a:rPr lang="it-IT" sz="2400" dirty="0" smtClean="0"/>
              <a:t> esistenti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A</a:t>
            </a:r>
            <a:r>
              <a:rPr lang="it-IT" sz="2400" dirty="0" smtClean="0"/>
              <a:t>ggiornare gli </a:t>
            </a:r>
            <a:r>
              <a:rPr lang="it-IT" sz="2400" u="sng" dirty="0" smtClean="0"/>
              <a:t>use case </a:t>
            </a:r>
            <a:r>
              <a:rPr lang="it-IT" sz="2400" u="sng" dirty="0" err="1" smtClean="0"/>
              <a:t>diagram</a:t>
            </a:r>
            <a:r>
              <a:rPr lang="it-IT" sz="2400" u="sng" dirty="0" smtClean="0"/>
              <a:t> </a:t>
            </a:r>
            <a:r>
              <a:rPr lang="it-IT" sz="2400" dirty="0" smtClean="0"/>
              <a:t>e </a:t>
            </a:r>
            <a:r>
              <a:rPr lang="it-IT" sz="2400" u="sng" dirty="0" err="1" smtClean="0"/>
              <a:t>sequence</a:t>
            </a:r>
            <a:r>
              <a:rPr lang="it-IT" sz="2400" dirty="0" smtClean="0"/>
              <a:t>. 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6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67544" y="1124744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00B050"/>
                </a:solidFill>
              </a:rPr>
              <a:t>Pro</a:t>
            </a:r>
            <a:r>
              <a:rPr lang="it-IT" sz="2800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it-IT" sz="2800" dirty="0" smtClean="0"/>
              <a:t>I tirocinanti sono stati gestiti in tutti i loro aspetti: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Registro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Pianificazione attività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Schedulazione</a:t>
            </a:r>
          </a:p>
          <a:p>
            <a:endParaRPr lang="it-IT" sz="2800" dirty="0"/>
          </a:p>
        </p:txBody>
      </p:sp>
      <p:pic>
        <p:nvPicPr>
          <p:cNvPr id="7170" name="Picture 2" descr="http://www.deaweb.org/upload-FCK/Image/cn11/omino_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348880"/>
            <a:ext cx="2409731" cy="321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4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nfocert.it/webroot/images/services/omini/legalh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4365104"/>
            <a:ext cx="1532006" cy="216024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0" y="6926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  Conclusioni sul RAD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16024" y="1628800"/>
            <a:ext cx="7380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La </a:t>
            </a:r>
            <a:r>
              <a:rPr lang="it-IT" sz="2800" dirty="0">
                <a:latin typeface="+mj-lt"/>
                <a:cs typeface="Arial" pitchFamily="34" charset="0"/>
              </a:rPr>
              <a:t>stesura del RAD </a:t>
            </a:r>
            <a:r>
              <a:rPr lang="it-IT" sz="2800" dirty="0" smtClean="0">
                <a:latin typeface="+mj-lt"/>
                <a:cs typeface="Arial" pitchFamily="34" charset="0"/>
              </a:rPr>
              <a:t> </a:t>
            </a:r>
            <a:r>
              <a:rPr lang="it-IT" sz="2800" dirty="0">
                <a:latin typeface="+mj-lt"/>
                <a:cs typeface="Arial" pitchFamily="34" charset="0"/>
              </a:rPr>
              <a:t>in tutte le </a:t>
            </a:r>
            <a:r>
              <a:rPr lang="it-IT" sz="2800" dirty="0" smtClean="0">
                <a:latin typeface="+mj-lt"/>
                <a:cs typeface="Arial" pitchFamily="34" charset="0"/>
              </a:rPr>
              <a:t>sue </a:t>
            </a:r>
            <a:r>
              <a:rPr lang="it-IT" sz="2800" dirty="0">
                <a:latin typeface="+mj-lt"/>
                <a:cs typeface="Arial" pitchFamily="34" charset="0"/>
              </a:rPr>
              <a:t>versioni </a:t>
            </a:r>
            <a:r>
              <a:rPr lang="it-IT" sz="2800" dirty="0" smtClean="0">
                <a:latin typeface="+mj-lt"/>
                <a:cs typeface="Arial" pitchFamily="34" charset="0"/>
              </a:rPr>
              <a:t>non </a:t>
            </a:r>
            <a:r>
              <a:rPr lang="it-IT" sz="2800" dirty="0">
                <a:latin typeface="+mj-lt"/>
                <a:cs typeface="Arial" pitchFamily="34" charset="0"/>
              </a:rPr>
              <a:t>ha creato molti </a:t>
            </a:r>
            <a:r>
              <a:rPr lang="it-IT" sz="2800" dirty="0" smtClean="0">
                <a:latin typeface="+mj-lt"/>
                <a:cs typeface="Arial" pitchFamily="34" charset="0"/>
              </a:rPr>
              <a:t>problemi </a:t>
            </a:r>
            <a:r>
              <a:rPr lang="it-IT" sz="2800" dirty="0">
                <a:latin typeface="+mj-lt"/>
                <a:cs typeface="Arial" pitchFamily="34" charset="0"/>
              </a:rPr>
              <a:t>al </a:t>
            </a:r>
            <a:r>
              <a:rPr lang="it-IT" sz="2800" dirty="0" smtClean="0">
                <a:latin typeface="+mj-lt"/>
                <a:cs typeface="Arial" pitchFamily="34" charset="0"/>
              </a:rPr>
              <a:t>team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Il RAD è stato raffinato con l’aumentare delle conoscenze sulla materia.</a:t>
            </a:r>
          </a:p>
          <a:p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Non </a:t>
            </a:r>
            <a:r>
              <a:rPr lang="it-IT" sz="2800" dirty="0">
                <a:latin typeface="+mj-lt"/>
                <a:cs typeface="Arial" pitchFamily="34" charset="0"/>
              </a:rPr>
              <a:t>è stato difficile comunicare con </a:t>
            </a:r>
            <a:r>
              <a:rPr lang="it-IT" sz="2800" dirty="0" smtClean="0">
                <a:latin typeface="+mj-lt"/>
                <a:cs typeface="Arial" pitchFamily="34" charset="0"/>
              </a:rPr>
              <a:t>i </a:t>
            </a:r>
            <a:r>
              <a:rPr lang="it-IT" sz="2800" dirty="0">
                <a:latin typeface="+mj-lt"/>
                <a:cs typeface="Arial" pitchFamily="34" charset="0"/>
              </a:rPr>
              <a:t>team per suddividere il </a:t>
            </a:r>
            <a:r>
              <a:rPr lang="it-IT" sz="2800" dirty="0" smtClean="0">
                <a:latin typeface="+mj-lt"/>
                <a:cs typeface="Arial" pitchFamily="34" charset="0"/>
              </a:rPr>
              <a:t>lavoro.</a:t>
            </a:r>
          </a:p>
        </p:txBody>
      </p:sp>
    </p:spTree>
    <p:extLst>
      <p:ext uri="{BB962C8B-B14F-4D97-AF65-F5344CB8AC3E}">
        <p14:creationId xmlns:p14="http://schemas.microsoft.com/office/powerpoint/2010/main" val="9573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1187624" y="2852936"/>
            <a:ext cx="6624736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System Design</a:t>
            </a:r>
            <a:endParaRPr kumimoji="0" lang="it-IT" sz="5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0" y="26064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Team Management</a:t>
            </a:r>
          </a:p>
          <a:p>
            <a:pPr algn="ctr"/>
            <a:r>
              <a:rPr lang="it-IT" sz="2400" b="1" dirty="0" smtClean="0">
                <a:latin typeface="+mj-lt"/>
              </a:rPr>
              <a:t>Indicazioni dimensionali</a:t>
            </a:r>
            <a:endParaRPr lang="it-IT" sz="2400" b="1" dirty="0">
              <a:latin typeface="+mj-lt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06996" y="1628800"/>
            <a:ext cx="8341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Accessi: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62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286 CFP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Management: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55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168 CFP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Home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56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238 CFP</a:t>
            </a:r>
          </a:p>
          <a:p>
            <a:endParaRPr lang="it-IT" dirty="0"/>
          </a:p>
        </p:txBody>
      </p:sp>
      <p:pic>
        <p:nvPicPr>
          <p:cNvPr id="25" name="Immagin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88636"/>
            <a:ext cx="1350551" cy="1344079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653136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596" y="476672"/>
            <a:ext cx="8213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57224" y="1857364"/>
            <a:ext cx="7500990" cy="307183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Rappresentano, in un prodotto software, le basi del successivo sviluppo del prodotto, perché, su di esse, si fondano le scelte prese durante la fase di implementazione. </a:t>
            </a:r>
          </a:p>
          <a:p>
            <a:pPr marL="0" indent="0" algn="just">
              <a:buNone/>
            </a:pPr>
            <a:r>
              <a:rPr lang="it-IT" dirty="0" smtClean="0"/>
              <a:t>Una breve panoramica illustrerà i principali obiettivi di design di questo progetto.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tutela della privacy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85720" y="1857364"/>
            <a:ext cx="8715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 sistema deve garantire la sicurezza e l'affidabilità nell'inserimento dei propri dati sensibili, sia in campo di sicurezza web, sia nel caso del rispetto delle leggi in vigore sulla visibilità e sul trattamento dei dati personali.</a:t>
            </a:r>
          </a:p>
          <a:p>
            <a:endParaRPr lang="it-IT" sz="2400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85720" y="3929066"/>
            <a:ext cx="5000660" cy="22108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Gestione dei pagamenti </a:t>
            </a:r>
          </a:p>
        </p:txBody>
      </p:sp>
      <p:pic>
        <p:nvPicPr>
          <p:cNvPr id="1027" name="Picture 3" descr="C:\Users\Amministratore\Desktop\CLIPART_OF_100983_SM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1465336" cy="1857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Tempo di Risposta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857365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Gli utenti compiono giornalmente delle operazioni. Il sistema prevede di inviare una risposta all’utente in non più di 5 secondi. </a:t>
            </a:r>
          </a:p>
          <a:p>
            <a:pPr algn="just"/>
            <a:r>
              <a:rPr lang="it-IT" sz="2400" dirty="0" smtClean="0"/>
              <a:t>Alcune delle operazioni che l’utente può effettuare :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85720" y="3571876"/>
            <a:ext cx="500066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Visualizzazione graduatorie</a:t>
            </a:r>
          </a:p>
          <a:p>
            <a:pPr lvl="1"/>
            <a:r>
              <a:rPr lang="it-IT" dirty="0" smtClean="0"/>
              <a:t> Modifica Eventi</a:t>
            </a:r>
          </a:p>
        </p:txBody>
      </p:sp>
      <p:pic>
        <p:nvPicPr>
          <p:cNvPr id="3074" name="Picture 2" descr="C:\Users\Amministratore\Desktop\12928006-disegno-vettoriale-di-orologio-colora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4500570"/>
            <a:ext cx="2052637" cy="2052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Facilità di apprendimento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2208346"/>
            <a:ext cx="8786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700" dirty="0" smtClean="0"/>
              <a:t>Attraverso una semplice interfaccia grafica gli utenti potranno facilmente e velocemente apprendere il funzionamento del sistema.</a:t>
            </a:r>
            <a:r>
              <a:rPr lang="it-IT" sz="2600" dirty="0" smtClean="0"/>
              <a:t>	</a:t>
            </a:r>
          </a:p>
        </p:txBody>
      </p:sp>
      <p:pic>
        <p:nvPicPr>
          <p:cNvPr id="2050" name="Picture 2" descr="C:\Users\Amministratore\Desktop\8717357-illustrazione-di-lavoratore-di-ufficio-con-un-grande-punto-interrogativ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70" y="4000504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50136"/>
            <a:ext cx="6768752" cy="5119224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467544" y="548680"/>
            <a:ext cx="826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Decomposizione in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724128" y="1916832"/>
            <a:ext cx="3240360" cy="388843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Presentation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Application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Storage</a:t>
            </a:r>
            <a:r>
              <a:rPr lang="it-IT" b="1" dirty="0" smtClean="0"/>
              <a:t> </a:t>
            </a:r>
            <a:r>
              <a:rPr lang="it-IT" dirty="0" smtClean="0"/>
              <a:t>(comprende </a:t>
            </a:r>
            <a:r>
              <a:rPr lang="it-IT" b="1" dirty="0" err="1" smtClean="0"/>
              <a:t>Beans</a:t>
            </a:r>
            <a:r>
              <a:rPr lang="it-IT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it-IT" dirty="0" smtClean="0"/>
          </a:p>
          <a:p>
            <a:pPr marL="514350" indent="-514350">
              <a:buNone/>
            </a:pPr>
            <a:r>
              <a:rPr lang="it-IT" dirty="0" smtClean="0"/>
              <a:t>Infine troviamo </a:t>
            </a:r>
            <a:r>
              <a:rPr lang="it-IT" b="1" dirty="0" err="1" smtClean="0"/>
              <a:t>Exception</a:t>
            </a:r>
            <a:endParaRPr lang="it-IT" b="1" dirty="0" smtClean="0"/>
          </a:p>
        </p:txBody>
      </p:sp>
      <p:pic>
        <p:nvPicPr>
          <p:cNvPr id="7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5389399" cy="4076016"/>
          </a:xfrm>
          <a:prstGeom prst="rect">
            <a:avLst/>
          </a:prstGeom>
          <a:noFill/>
        </p:spPr>
      </p:pic>
      <p:sp>
        <p:nvSpPr>
          <p:cNvPr id="8" name="Rettangolo 7"/>
          <p:cNvSpPr/>
          <p:nvPr/>
        </p:nvSpPr>
        <p:spPr>
          <a:xfrm>
            <a:off x="611560" y="890717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dirty="0" smtClean="0"/>
              <a:t>La decomposizione prevista per il sistema è composta da </a:t>
            </a:r>
            <a:r>
              <a:rPr lang="it-IT" sz="2800" i="1" dirty="0" smtClean="0"/>
              <a:t>tre </a:t>
            </a:r>
            <a:r>
              <a:rPr lang="it-IT" sz="2800" dirty="0" err="1" smtClean="0"/>
              <a:t>layer</a:t>
            </a:r>
            <a:r>
              <a:rPr lang="it-IT" sz="2800" dirty="0" smtClean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764704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764704"/>
            <a:ext cx="3672408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>
              <a:buNone/>
            </a:pPr>
            <a:endParaRPr lang="it-IT" sz="1700" i="1" dirty="0" smtClean="0"/>
          </a:p>
          <a:p>
            <a:pPr marL="0" indent="0">
              <a:buNone/>
            </a:pPr>
            <a:r>
              <a:rPr lang="it-IT" sz="2600" i="1" dirty="0" err="1" smtClean="0"/>
              <a:t>Application</a:t>
            </a:r>
            <a:r>
              <a:rPr lang="it-IT" sz="2600" i="1" dirty="0" smtClean="0"/>
              <a:t> (</a:t>
            </a:r>
            <a:r>
              <a:rPr lang="it-IT" sz="2600" dirty="0" smtClean="0"/>
              <a:t>così come </a:t>
            </a:r>
            <a:r>
              <a:rPr lang="it-IT" sz="2600" i="1" dirty="0" err="1" smtClean="0"/>
              <a:t>Presentation</a:t>
            </a:r>
            <a:r>
              <a:rPr lang="it-IT" sz="2600" i="1" dirty="0" smtClean="0"/>
              <a:t>) </a:t>
            </a:r>
            <a:r>
              <a:rPr lang="it-IT" sz="2600" dirty="0" smtClean="0"/>
              <a:t>presentava inizialmente una suddivisione su </a:t>
            </a:r>
            <a:r>
              <a:rPr lang="it-IT" sz="2600" u="sng" dirty="0" smtClean="0"/>
              <a:t>due</a:t>
            </a:r>
            <a:r>
              <a:rPr lang="it-IT" sz="2600" dirty="0" smtClean="0"/>
              <a:t> livelli</a:t>
            </a:r>
          </a:p>
        </p:txBody>
      </p:sp>
      <p:cxnSp>
        <p:nvCxnSpPr>
          <p:cNvPr id="7" name="Connettore 2 6"/>
          <p:cNvCxnSpPr/>
          <p:nvPr/>
        </p:nvCxnSpPr>
        <p:spPr>
          <a:xfrm flipH="1">
            <a:off x="5004048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4644008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5940152" y="2348880"/>
            <a:ext cx="1368152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308304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>
            <a:stCxn id="11" idx="2"/>
          </p:cNvCxnSpPr>
          <p:nvPr/>
        </p:nvCxnSpPr>
        <p:spPr>
          <a:xfrm>
            <a:off x="6624228" y="3140968"/>
            <a:ext cx="3600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8100392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Content Placeholder 3"/>
          <p:cNvSpPr txBox="1">
            <a:spLocks/>
          </p:cNvSpPr>
          <p:nvPr/>
        </p:nvSpPr>
        <p:spPr>
          <a:xfrm>
            <a:off x="4283968" y="3501008"/>
            <a:ext cx="1584176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accent4"/>
                </a:solidFill>
              </a:rPr>
              <a:t>Team </a:t>
            </a:r>
            <a:r>
              <a:rPr lang="en-US" sz="1600" b="1" dirty="0" err="1" smtClean="0">
                <a:solidFill>
                  <a:schemeClr val="accent4"/>
                </a:solidFill>
              </a:rPr>
              <a:t>Accessi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5508104" y="3501008"/>
            <a:ext cx="187220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Management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7271792" y="3501008"/>
            <a:ext cx="198072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</a:t>
            </a:r>
            <a:r>
              <a:rPr lang="en-US" sz="1500" b="1" dirty="0" err="1" smtClean="0">
                <a:solidFill>
                  <a:schemeClr val="accent4"/>
                </a:solidFill>
              </a:rPr>
              <a:t>Comunicazioni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323528" y="3717032"/>
            <a:ext cx="345638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600" dirty="0" smtClean="0"/>
              <a:t> Nel </a:t>
            </a:r>
            <a:r>
              <a:rPr lang="it-IT" sz="2600" u="sng" dirty="0" smtClean="0"/>
              <a:t>primo</a:t>
            </a:r>
            <a:r>
              <a:rPr lang="it-IT" sz="2600" dirty="0" smtClean="0"/>
              <a:t> livello trovavamo 3 macro Gestioni:</a:t>
            </a:r>
          </a:p>
          <a:p>
            <a:pPr lvl="1">
              <a:buFont typeface="Courier New" pitchFamily="49" charset="0"/>
              <a:buChar char="o"/>
            </a:pPr>
            <a:r>
              <a:rPr lang="it-IT" sz="2600" dirty="0" smtClean="0"/>
              <a:t> </a:t>
            </a:r>
            <a:r>
              <a:rPr lang="it-IT" sz="2300" i="1" dirty="0" smtClean="0"/>
              <a:t>ricordavano la divisione nei vari team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 animBg="1"/>
      <p:bldP spid="12" grpId="0" animBg="1"/>
      <p:bldP spid="24" grpId="0"/>
      <p:bldP spid="25" grpId="0"/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395536" y="764704"/>
            <a:ext cx="7920880" cy="194421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/>
            <a:r>
              <a:rPr lang="it-IT" dirty="0" smtClean="0"/>
              <a:t>   Nel </a:t>
            </a:r>
            <a:r>
              <a:rPr lang="it-IT" u="sng" dirty="0" smtClean="0"/>
              <a:t>secondo</a:t>
            </a:r>
            <a:r>
              <a:rPr lang="it-IT" dirty="0" smtClean="0"/>
              <a:t> livello venivano invece evidenziate la </a:t>
            </a:r>
            <a:r>
              <a:rPr lang="it-IT" i="1" dirty="0" smtClean="0"/>
              <a:t>funzionalità</a:t>
            </a:r>
            <a:r>
              <a:rPr lang="it-IT" dirty="0" smtClean="0"/>
              <a:t> di ogni team, così come erano state individuate all’inizio del progetto</a:t>
            </a:r>
          </a:p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95536" y="2924944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In particolar modo, per il team </a:t>
            </a:r>
            <a:r>
              <a:rPr lang="it-IT" b="1" dirty="0" smtClean="0"/>
              <a:t>MANAGEMENT</a:t>
            </a:r>
            <a:r>
              <a:rPr lang="it-IT" dirty="0" smtClean="0"/>
              <a:t> la suddivisione prevedeva 4 gestioni :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Pagamenti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Mensa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Orari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Tirocinanti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47</a:t>
            </a:fld>
            <a:endParaRPr lang="it-IT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170" y="1368152"/>
            <a:ext cx="546712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2.gstatic.com/images?q=tbn:ANd9GcT6YqZyA9nlPVkxi6YJL7K_fZEotKEgs1dZCuikjSK3ns2SJPAnsIJwfWjxm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356992"/>
            <a:ext cx="1914525" cy="2390775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463287" y="908720"/>
            <a:ext cx="51888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500" b="1" dirty="0" smtClean="0"/>
              <a:t>Cosa non andava bene?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27584" y="2060848"/>
            <a:ext cx="7344816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Suddivisione troppo astratta</a:t>
            </a:r>
          </a:p>
          <a:p>
            <a:pPr lvl="1"/>
            <a:r>
              <a:rPr lang="it-IT" i="1" dirty="0" smtClean="0"/>
              <a:t>Analisi poco approfondita delle funzionalità del sistema</a:t>
            </a:r>
          </a:p>
          <a:p>
            <a:pPr lvl="1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83568" y="3717032"/>
            <a:ext cx="741682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74320">
              <a:buSzPct val="95000"/>
              <a:buFont typeface="Wingdings" pitchFamily="2" charset="2"/>
              <a:buChar char="v"/>
            </a:pPr>
            <a:r>
              <a:rPr lang="it-IT" dirty="0" smtClean="0"/>
              <a:t>  </a:t>
            </a:r>
            <a:r>
              <a:rPr lang="it-IT" sz="2800" dirty="0" smtClean="0"/>
              <a:t>Bassa coesione nella suddivisione </a:t>
            </a:r>
          </a:p>
          <a:p>
            <a:pPr marL="274320" lvl="1" indent="-274320">
              <a:buSzPct val="95000"/>
              <a:buNone/>
            </a:pPr>
            <a:r>
              <a:rPr lang="it-IT" sz="2800" dirty="0" smtClean="0"/>
              <a:t>      di primo livello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0468" y="844996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49</a:t>
            </a:fld>
            <a:endParaRPr lang="it-IT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2408" y="836712"/>
            <a:ext cx="5220072" cy="559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79512" y="2564904"/>
            <a:ext cx="3240360" cy="44644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500" dirty="0" smtClean="0"/>
              <a:t> I sottosistemi da 3 diventano 9: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2200" dirty="0" smtClean="0"/>
              <a:t> </a:t>
            </a:r>
            <a:r>
              <a:rPr lang="it-IT" sz="1700" dirty="0" smtClean="0"/>
              <a:t>Gestione </a:t>
            </a:r>
            <a:r>
              <a:rPr lang="it-IT" sz="1700" dirty="0" err="1" smtClean="0"/>
              <a:t>Utenze&amp;Accessi</a:t>
            </a:r>
            <a:endParaRPr lang="it-IT" sz="1700" dirty="0" smtClean="0"/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Servizi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Ricerca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Tirocinanti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Registro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Questionari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Eventi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Programma Educativo Annuale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Notifiche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8032" y="764704"/>
            <a:ext cx="3779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VERSIONE DEFINITIVA</a:t>
            </a:r>
          </a:p>
          <a:p>
            <a:pPr marL="0" indent="0">
              <a:buNone/>
            </a:pPr>
            <a:r>
              <a:rPr lang="it-IT" sz="1000" b="1" dirty="0" smtClean="0"/>
              <a:t> </a:t>
            </a:r>
          </a:p>
          <a:p>
            <a:pPr marL="0" indent="0"/>
            <a:r>
              <a:rPr lang="it-IT" dirty="0" smtClean="0"/>
              <a:t> </a:t>
            </a:r>
            <a:r>
              <a:rPr lang="it-IT" sz="2700" dirty="0" smtClean="0"/>
              <a:t>Scompare la divisione su due livelli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311099" y="2972216"/>
            <a:ext cx="51117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" y="1052736"/>
            <a:ext cx="9143822" cy="576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unpizzicodisalis.files.wordpress.com/2012/06/omino_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3717032"/>
            <a:ext cx="2013760" cy="2129433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323528" y="692696"/>
            <a:ext cx="676875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100" b="1" dirty="0" smtClean="0"/>
              <a:t>Risultati ottenuti con questa versione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39552" y="1628800"/>
            <a:ext cx="7344816" cy="288032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Decomposizione più funzionale </a:t>
            </a:r>
          </a:p>
          <a:p>
            <a:pPr>
              <a:buNone/>
            </a:pPr>
            <a:r>
              <a:rPr lang="it-IT" sz="1100" dirty="0" smtClean="0"/>
              <a:t>   </a:t>
            </a:r>
          </a:p>
          <a:p>
            <a:r>
              <a:rPr lang="it-IT" dirty="0" smtClean="0"/>
              <a:t> Maggiore visibilità dei sottosistemi</a:t>
            </a:r>
          </a:p>
          <a:p>
            <a:pPr lvl="1">
              <a:buNone/>
            </a:pPr>
            <a:r>
              <a:rPr lang="it-IT" sz="1000" i="1" dirty="0" smtClean="0"/>
              <a:t>  </a:t>
            </a:r>
            <a:endParaRPr lang="it-IT" sz="800" i="1" dirty="0" smtClean="0"/>
          </a:p>
          <a:p>
            <a:pPr lvl="1"/>
            <a:r>
              <a:rPr lang="it-IT" i="1" dirty="0" smtClean="0"/>
              <a:t>I sottosistemi sono di più piccole dimensioni e più indipendenti l’uno dall’altro</a:t>
            </a:r>
          </a:p>
          <a:p>
            <a:pPr lvl="1">
              <a:buNone/>
            </a:pPr>
            <a:r>
              <a:rPr lang="it-IT" sz="700" i="1" dirty="0" smtClean="0"/>
              <a:t> </a:t>
            </a:r>
          </a:p>
          <a:p>
            <a:pPr lvl="2"/>
            <a:r>
              <a:rPr lang="it-IT" dirty="0" smtClean="0"/>
              <a:t>Basso accoppiamento ed alta coesione</a:t>
            </a:r>
          </a:p>
          <a:p>
            <a:pPr lvl="2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50</a:t>
            </a:fld>
            <a:endParaRPr lang="it-IT"/>
          </a:p>
        </p:txBody>
      </p:sp>
      <p:sp>
        <p:nvSpPr>
          <p:cNvPr id="7" name="Freccia a destra 6"/>
          <p:cNvSpPr/>
          <p:nvPr/>
        </p:nvSpPr>
        <p:spPr>
          <a:xfrm>
            <a:off x="2051720" y="6021288"/>
            <a:ext cx="740654" cy="288032"/>
          </a:xfrm>
          <a:prstGeom prst="rightArrow">
            <a:avLst>
              <a:gd name="adj1" fmla="val 57648"/>
              <a:gd name="adj2" fmla="val 652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771801" y="5949280"/>
            <a:ext cx="2376264" cy="5040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dirty="0" smtClean="0"/>
              <a:t>9 sottosistemi</a:t>
            </a:r>
            <a:endParaRPr lang="it-IT" sz="26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/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4725144"/>
            <a:ext cx="6336704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Rispetta l’euristica:</a:t>
            </a:r>
          </a:p>
          <a:p>
            <a:pPr marL="365760" lvl="1" indent="0">
              <a:buNone/>
            </a:pPr>
            <a:r>
              <a:rPr lang="it-IT" sz="2400" i="1" dirty="0" smtClean="0">
                <a:solidFill>
                  <a:schemeClr val="accent5"/>
                </a:solidFill>
              </a:rPr>
              <a:t>“ gli sviluppatori possono trattare ad ogni livello di astrazione un numero di concetti pari a 7±2”</a:t>
            </a: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496944" cy="24257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La </a:t>
            </a:r>
            <a:r>
              <a:rPr lang="en-US" sz="2400" dirty="0" err="1" smtClean="0"/>
              <a:t>trasformazione</a:t>
            </a:r>
            <a:r>
              <a:rPr lang="en-US" sz="2400" dirty="0" smtClean="0"/>
              <a:t> da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adottata</a:t>
            </a:r>
            <a:r>
              <a:rPr lang="en-US" sz="2400" dirty="0" smtClean="0"/>
              <a:t> in </a:t>
            </a:r>
            <a:r>
              <a:rPr lang="en-US" sz="2400" dirty="0" err="1" smtClean="0"/>
              <a:t>fase</a:t>
            </a:r>
            <a:r>
              <a:rPr lang="en-US" sz="2400" dirty="0" smtClean="0"/>
              <a:t> di mapping è </a:t>
            </a:r>
            <a:r>
              <a:rPr lang="en-US" sz="2400" dirty="0" err="1" smtClean="0"/>
              <a:t>stata</a:t>
            </a:r>
            <a:r>
              <a:rPr lang="en-US" sz="2400" dirty="0" smtClean="0"/>
              <a:t> di </a:t>
            </a:r>
            <a:r>
              <a:rPr lang="en-US" sz="2400" dirty="0" err="1" smtClean="0"/>
              <a:t>tipo</a:t>
            </a:r>
            <a:r>
              <a:rPr lang="en-US" sz="2400" dirty="0" smtClean="0"/>
              <a:t> “Forward engineering”.  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Si è </a:t>
            </a:r>
            <a:r>
              <a:rPr lang="en-US" sz="2400" dirty="0" err="1" smtClean="0"/>
              <a:t>partiti</a:t>
            </a:r>
            <a:r>
              <a:rPr lang="en-US" sz="2400" dirty="0" smtClean="0"/>
              <a:t> da un </a:t>
            </a:r>
            <a:r>
              <a:rPr lang="en-US" sz="2400" dirty="0" err="1" smtClean="0"/>
              <a:t>modello</a:t>
            </a:r>
            <a:r>
              <a:rPr lang="en-US" sz="2400" dirty="0" smtClean="0"/>
              <a:t> ad </a:t>
            </a:r>
            <a:r>
              <a:rPr lang="en-US" sz="2400" dirty="0" err="1" smtClean="0"/>
              <a:t>oggetti</a:t>
            </a:r>
            <a:r>
              <a:rPr lang="en-US" sz="2400" dirty="0" smtClean="0"/>
              <a:t>, </a:t>
            </a:r>
            <a:r>
              <a:rPr lang="en-US" sz="2400" dirty="0" err="1" smtClean="0"/>
              <a:t>ottenuto</a:t>
            </a:r>
            <a:r>
              <a:rPr lang="en-US" sz="2400" dirty="0" smtClean="0"/>
              <a:t> </a:t>
            </a:r>
            <a:r>
              <a:rPr lang="en-US" sz="2400" dirty="0" err="1" smtClean="0"/>
              <a:t>dalle</a:t>
            </a:r>
            <a:r>
              <a:rPr lang="en-US" sz="2400" dirty="0" smtClean="0"/>
              <a:t> </a:t>
            </a:r>
            <a:r>
              <a:rPr lang="en-US" sz="2400" dirty="0" err="1" smtClean="0"/>
              <a:t>fasi</a:t>
            </a:r>
            <a:r>
              <a:rPr lang="en-US" sz="2400" dirty="0" smtClean="0"/>
              <a:t> di </a:t>
            </a:r>
            <a:r>
              <a:rPr lang="en-US" sz="2400" dirty="0"/>
              <a:t>S</a:t>
            </a:r>
            <a:r>
              <a:rPr lang="en-US" sz="2400" dirty="0" smtClean="0"/>
              <a:t>ystem design e Object design, dal quale è </a:t>
            </a:r>
            <a:r>
              <a:rPr lang="en-US" sz="2400" dirty="0" err="1" smtClean="0"/>
              <a:t>stato</a:t>
            </a:r>
            <a:r>
              <a:rPr lang="en-US" sz="2400" dirty="0" smtClean="0"/>
              <a:t> </a:t>
            </a:r>
            <a:r>
              <a:rPr lang="en-US" sz="2400" dirty="0" err="1" smtClean="0"/>
              <a:t>prodotto</a:t>
            </a:r>
            <a:r>
              <a:rPr lang="en-US" sz="2400" dirty="0" smtClean="0"/>
              <a:t> </a:t>
            </a:r>
            <a:r>
              <a:rPr lang="en-US" sz="2400" dirty="0" err="1" smtClean="0"/>
              <a:t>il</a:t>
            </a:r>
            <a:r>
              <a:rPr lang="en-US" sz="2400" dirty="0" smtClean="0"/>
              <a:t> </a:t>
            </a:r>
            <a:r>
              <a:rPr lang="en-US" sz="2400" dirty="0" err="1" smtClean="0"/>
              <a:t>codice</a:t>
            </a:r>
            <a:r>
              <a:rPr lang="en-US" sz="2400" dirty="0" smtClean="0"/>
              <a:t> </a:t>
            </a:r>
            <a:r>
              <a:rPr lang="en-US" sz="2400" dirty="0" err="1" smtClean="0"/>
              <a:t>sorgente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717032"/>
            <a:ext cx="324639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dirty="0" err="1" smtClean="0"/>
              <a:t>atsilo.entity</a:t>
            </a:r>
            <a:endParaRPr lang="it-IT" dirty="0" smtClean="0"/>
          </a:p>
          <a:p>
            <a:r>
              <a:rPr lang="it-IT" dirty="0" smtClean="0"/>
              <a:t> </a:t>
            </a:r>
            <a:r>
              <a:rPr lang="it-IT" dirty="0" err="1" smtClean="0"/>
              <a:t>atsilo.storage</a:t>
            </a:r>
            <a:endParaRPr lang="it-IT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92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dirty="0" smtClean="0"/>
              <a:t> </a:t>
            </a:r>
            <a:r>
              <a:rPr lang="it-IT" sz="3600" b="1" dirty="0" err="1" smtClean="0"/>
              <a:t>atsilo.entity</a:t>
            </a:r>
            <a:endParaRPr lang="it-IT" sz="3600" b="1" dirty="0" smtClean="0"/>
          </a:p>
          <a:p>
            <a:r>
              <a:rPr lang="it-IT" dirty="0" smtClean="0"/>
              <a:t> </a:t>
            </a:r>
            <a:r>
              <a:rPr lang="it-IT" dirty="0" err="1" smtClean="0"/>
              <a:t>atsilo.storage</a:t>
            </a:r>
            <a:endParaRPr lang="it-IT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062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45346" y="128245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Convenzioni usate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-5314244" y="620687"/>
            <a:ext cx="52803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r>
              <a:rPr lang="it-IT" sz="2400" dirty="0" smtClean="0"/>
              <a:t>                      </a:t>
            </a: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/>
          </a:p>
          <a:p>
            <a:endParaRPr lang="it-IT" sz="2000" dirty="0"/>
          </a:p>
          <a:p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23" y="1844824"/>
            <a:ext cx="2448272" cy="86409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98558"/>
            <a:ext cx="6344536" cy="5906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10" y="5805264"/>
            <a:ext cx="2038635" cy="7525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39327" y="1182490"/>
            <a:ext cx="831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/>
              <a:t>I nomi dei campi del database iniziano con una lettera minuscola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342449" y="2815137"/>
            <a:ext cx="831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/>
              <a:t>I nomi composti da due o più parole, devono essere separati da un underscore 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61032" y="4725144"/>
            <a:ext cx="8315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/>
              <a:t>I nomi degli attributi delle classi che fanno riferimento ai campi composti da più parole devono avere l’iniziale della seconda parola maiuscola </a:t>
            </a:r>
          </a:p>
          <a:p>
            <a:pPr marL="342900" indent="-342900">
              <a:buFont typeface="Wingdings" pitchFamily="2" charset="2"/>
              <a:buChar char="v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3505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109504"/>
            <a:ext cx="8709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Ereditarietà</a:t>
            </a:r>
            <a:endParaRPr lang="it-IT" sz="4000" b="1" dirty="0" smtClean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78682" y="837358"/>
            <a:ext cx="84249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Mapping</a:t>
            </a:r>
            <a:r>
              <a:rPr lang="it-IT" sz="2400" dirty="0" smtClean="0"/>
              <a:t> </a:t>
            </a:r>
            <a:r>
              <a:rPr lang="it-IT" sz="2400" dirty="0"/>
              <a:t>verticale </a:t>
            </a:r>
            <a:r>
              <a:rPr lang="it-IT" sz="2400" dirty="0" smtClean="0"/>
              <a:t>nel modello logico del database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Solo entità specifiche nel DB</a:t>
            </a:r>
          </a:p>
          <a:p>
            <a:endParaRPr lang="it-IT" sz="2400" dirty="0" smtClean="0"/>
          </a:p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Programmazione orientata ad oggetti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L’implementazione rispecchia le generalizzazioni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Il </a:t>
            </a:r>
            <a:r>
              <a:rPr lang="it-IT" sz="2400" dirty="0" err="1" smtClean="0"/>
              <a:t>layer</a:t>
            </a:r>
            <a:r>
              <a:rPr lang="it-IT" sz="2400" dirty="0" smtClean="0"/>
              <a:t> di </a:t>
            </a:r>
            <a:r>
              <a:rPr lang="it-IT" sz="2400" dirty="0" err="1" smtClean="0"/>
              <a:t>storage</a:t>
            </a:r>
            <a:r>
              <a:rPr lang="it-IT" sz="2400" dirty="0" smtClean="0"/>
              <a:t> seleziona dinamicamente la sottoclasse giusta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it-IT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400" dirty="0" smtClean="0"/>
              <a:t>Esempio più lampante: Utente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Genitore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err="1" smtClean="0"/>
              <a:t>ImpiegatoAsilo</a:t>
            </a:r>
            <a:endParaRPr lang="it-IT" sz="24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Tirocinante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….</a:t>
            </a:r>
            <a:endParaRPr lang="it-IT" sz="24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461703"/>
            <a:ext cx="2251323" cy="31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03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2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814621"/>
            <a:ext cx="820891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1-1: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Riferimento ad </a:t>
            </a:r>
            <a:r>
              <a:rPr lang="it-IT" sz="2200" u="sng" dirty="0" smtClean="0"/>
              <a:t>oggetto</a:t>
            </a:r>
            <a:r>
              <a:rPr lang="it-IT" sz="2200" dirty="0" smtClean="0"/>
              <a:t> unidirezionale</a:t>
            </a:r>
          </a:p>
          <a:p>
            <a:pPr marL="342900" indent="-342900">
              <a:buFont typeface="Wingdings" pitchFamily="2" charset="2"/>
              <a:buChar char="v"/>
            </a:pP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1-n: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Riferimento ad </a:t>
            </a:r>
            <a:r>
              <a:rPr lang="it-IT" sz="2200" u="sng" dirty="0" smtClean="0"/>
              <a:t>oggetto</a:t>
            </a:r>
            <a:r>
              <a:rPr lang="it-IT" sz="2200" dirty="0" smtClean="0"/>
              <a:t> dal lato </a:t>
            </a:r>
            <a:r>
              <a:rPr lang="it-IT" sz="2200" i="1" dirty="0" smtClean="0"/>
              <a:t>1</a:t>
            </a:r>
            <a:r>
              <a:rPr lang="it-IT" sz="2200" dirty="0" smtClean="0"/>
              <a:t> (come in 1:1)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Nessun riferimento diretto dal lato </a:t>
            </a:r>
            <a:r>
              <a:rPr lang="it-IT" sz="2200" i="1" dirty="0" smtClean="0"/>
              <a:t>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200" i="1" dirty="0" smtClean="0"/>
              <a:t>Necessario invocare lo </a:t>
            </a:r>
            <a:r>
              <a:rPr lang="it-IT" sz="2200" i="1" dirty="0" err="1" smtClean="0"/>
              <a:t>storage</a:t>
            </a:r>
            <a:endParaRPr lang="it-IT" sz="2200" i="1" dirty="0" smtClean="0"/>
          </a:p>
          <a:p>
            <a:pPr marL="342900" indent="-342900">
              <a:buFont typeface="Wingdings" pitchFamily="2" charset="2"/>
              <a:buChar char="v"/>
            </a:pP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n-n: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Classe </a:t>
            </a:r>
            <a:r>
              <a:rPr lang="it-IT" sz="2200" dirty="0" err="1" smtClean="0"/>
              <a:t>entity</a:t>
            </a:r>
            <a:r>
              <a:rPr lang="it-IT" sz="2200" dirty="0" smtClean="0"/>
              <a:t> «fantoccio» per la tabella di smistamento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Attributi </a:t>
            </a:r>
            <a:r>
              <a:rPr lang="it-IT" sz="2200" i="1" dirty="0" smtClean="0"/>
              <a:t>List</a:t>
            </a:r>
            <a:r>
              <a:rPr lang="it-IT" sz="2200" dirty="0" smtClean="0"/>
              <a:t> nelle classi </a:t>
            </a:r>
            <a:r>
              <a:rPr lang="it-IT" sz="2200" dirty="0" err="1" smtClean="0"/>
              <a:t>entity</a:t>
            </a:r>
            <a:r>
              <a:rPr lang="it-IT" sz="2200" dirty="0" smtClean="0"/>
              <a:t> coinvolte</a:t>
            </a: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endParaRPr lang="it-IT" sz="1600" dirty="0" smtClean="0"/>
          </a:p>
        </p:txBody>
      </p:sp>
    </p:spTree>
    <p:extLst>
      <p:ext uri="{BB962C8B-B14F-4D97-AF65-F5344CB8AC3E}">
        <p14:creationId xmlns:p14="http://schemas.microsoft.com/office/powerpoint/2010/main" val="247930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riferimenti(1)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19675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Per poter mappare classi che hanno associazioni uno-a-uno unidirezionali abbiamo inserito il riferimento nella classe che fa uso delle funzionalità dell’altra classe. </a:t>
            </a:r>
            <a:endParaRPr lang="it-IT" sz="1600" dirty="0" smtClean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04748"/>
            <a:ext cx="9144000" cy="44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1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7355" y="137537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75557" y="1127647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</a:t>
            </a:r>
            <a:r>
              <a:rPr lang="it-IT" sz="2200" dirty="0" smtClean="0"/>
              <a:t>uno-a-molti abbiamo inserito nella classe del lato a uno una variabile che fa riferimento alla classe del lato a molti. 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0418"/>
            <a:ext cx="9144000" cy="4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7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54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7903" y="137537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molti-a-molti abbiamo creato nuove classi che contengono i riferimenti delle classi coinvolte nella relazione</a:t>
            </a:r>
            <a:r>
              <a:rPr lang="it-IT" sz="2200" dirty="0" smtClean="0"/>
              <a:t>. </a:t>
            </a:r>
            <a:endParaRPr lang="it-IT" sz="1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4" y="2230418"/>
            <a:ext cx="8698873" cy="46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1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dirty="0" err="1" smtClean="0"/>
              <a:t>atsilo.entity</a:t>
            </a:r>
            <a:endParaRPr lang="it-IT" dirty="0" smtClean="0"/>
          </a:p>
          <a:p>
            <a:r>
              <a:rPr lang="it-IT" b="1" dirty="0" smtClean="0"/>
              <a:t> </a:t>
            </a:r>
            <a:r>
              <a:rPr lang="it-IT" sz="3600" b="1" dirty="0" err="1" smtClean="0"/>
              <a:t>atsilo.storage</a:t>
            </a:r>
            <a:endParaRPr lang="it-IT" sz="3600" b="1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7427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Storage Manager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412776"/>
            <a:ext cx="82089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Sottoclassi di </a:t>
            </a:r>
            <a:r>
              <a:rPr lang="it-IT" sz="2600" dirty="0" err="1" smtClean="0"/>
              <a:t>DBBeans</a:t>
            </a:r>
            <a:endParaRPr lang="it-IT" sz="26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/>
              <a:t>Una per ogni tabella del database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/>
              <a:t>Aggiungono metodi specifici di ricerca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/>
              <a:t>Utili per attraversare associazioni n</a:t>
            </a:r>
            <a:r>
              <a:rPr lang="it-IT" sz="2600" dirty="0" smtClean="0">
                <a:latin typeface="Calibri Light" panose="020F0302020204030204" pitchFamily="34" charset="0"/>
              </a:rPr>
              <a:t>→</a:t>
            </a:r>
            <a:r>
              <a:rPr lang="it-IT" sz="2600" dirty="0" smtClean="0"/>
              <a:t>1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600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</p:txBody>
      </p:sp>
    </p:spTree>
    <p:extLst>
      <p:ext uri="{BB962C8B-B14F-4D97-AF65-F5344CB8AC3E}">
        <p14:creationId xmlns:p14="http://schemas.microsoft.com/office/powerpoint/2010/main" val="655757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Storage Manager</a:t>
            </a:r>
          </a:p>
          <a:p>
            <a:pPr algn="ctr"/>
            <a:r>
              <a:rPr lang="it-IT" sz="2700" b="1" dirty="0" smtClean="0">
                <a:latin typeface="+mj-lt"/>
              </a:rPr>
              <a:t>Contratti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95537" y="1465913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/**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ricerca le domande di iscrizione  di un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genitore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codiceFiscaleG.isCorrect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d.genitore.cf ==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@post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().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getCF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!=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@post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().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getNome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. . .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*/</a:t>
            </a:r>
          </a:p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public 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List&lt;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DomandaIscrizione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ricercaDomandaDaGenitore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throws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SQLException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 . .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18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Problematiche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65" y="4077072"/>
            <a:ext cx="5430682" cy="252483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-1498376" y="1281295"/>
            <a:ext cx="643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32560" y="1338446"/>
            <a:ext cx="8709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Implementazione soggetta alle modifiche apportate al database</a:t>
            </a:r>
          </a:p>
          <a:p>
            <a:endParaRPr lang="it-IT" sz="23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Modifiche ai tipi dei dati (es. numero civico da </a:t>
            </a:r>
            <a:r>
              <a:rPr lang="it-IT" sz="2300" dirty="0" err="1" smtClean="0"/>
              <a:t>int</a:t>
            </a:r>
            <a:r>
              <a:rPr lang="it-IT" sz="2300" dirty="0" smtClean="0"/>
              <a:t> a </a:t>
            </a:r>
            <a:r>
              <a:rPr lang="it-IT" sz="2300" dirty="0" err="1" smtClean="0"/>
              <a:t>String</a:t>
            </a:r>
            <a:r>
              <a:rPr lang="it-IT" sz="2300" dirty="0" smtClean="0"/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Sbavature commesse in fase di </a:t>
            </a:r>
            <a:r>
              <a:rPr lang="it-IT" sz="2300" dirty="0" err="1" smtClean="0"/>
              <a:t>mapping</a:t>
            </a:r>
            <a:r>
              <a:rPr lang="it-IT" sz="2300" dirty="0" smtClean="0"/>
              <a:t> (modifiche di associazioni)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Errori di nomenclatura (Convenzioni citate)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Campi mancanti (es. Genitore)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3259527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Aspetti positivi 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5536" y="1412776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Implementate le funzionalità ad alta priorità nonostante i problemi incontrati.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6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Ottenuta una buona manutenibilità grazie alla specializzazione delle classi.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sz="20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71" y="3513759"/>
            <a:ext cx="4681661" cy="3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1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silo.milano.it/images/asilo-nido-.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420888"/>
            <a:ext cx="4120794" cy="3704481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500034" y="664820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83568" y="2060848"/>
            <a:ext cx="7886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Il nostro sistema permette di gestire gli eventi che coinvolgono gli iscritti all’asilo.</a:t>
            </a:r>
          </a:p>
        </p:txBody>
      </p:sp>
      <p:pic>
        <p:nvPicPr>
          <p:cNvPr id="14340" name="Picture 4" descr="http://us.cdn3.123rf.com/168nwm/skvoor/skvoor1011/skvoor101100011/8351613-calendario-di-azienda-di-uomo-3d-rendering-illustrazione-isolato-su-bianc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664296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3" y="0"/>
            <a:ext cx="7960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Amministratore\Desktop\diagramma even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828657"/>
            <a:ext cx="7536678" cy="6029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mministratore\Desktop\lis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92" y="-863068"/>
            <a:ext cx="15419368" cy="7721068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785786" y="4643446"/>
            <a:ext cx="8106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Gli eventi vengono filtrati a seconda dell’utente che effettua il login e </a:t>
            </a:r>
            <a:r>
              <a:rPr lang="it-IT" sz="2400" b="1" dirty="0" smtClean="0"/>
              <a:t>mostrati </a:t>
            </a:r>
            <a:r>
              <a:rPr lang="it-IT" sz="2400" dirty="0" smtClean="0"/>
              <a:t>per la data selezionata</a:t>
            </a:r>
          </a:p>
        </p:txBody>
      </p:sp>
      <p:sp>
        <p:nvSpPr>
          <p:cNvPr id="4" name="Rettangolo 3"/>
          <p:cNvSpPr/>
          <p:nvPr/>
        </p:nvSpPr>
        <p:spPr>
          <a:xfrm>
            <a:off x="785786" y="5661248"/>
            <a:ext cx="7962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L’utente può selezionare l’evento da modificare </a:t>
            </a:r>
            <a:r>
              <a:rPr lang="it-IT" sz="2400" b="1" dirty="0" smtClean="0"/>
              <a:t>solo</a:t>
            </a:r>
            <a:r>
              <a:rPr lang="it-IT" sz="2400" dirty="0" smtClean="0"/>
              <a:t> se ne è l’autore</a:t>
            </a: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156663"/>
            <a:ext cx="860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Nella progettazione della gestione eventi si è scelto di supportare l’usabilità e la sicurezza a discapito della complessità e della </a:t>
            </a:r>
            <a:r>
              <a:rPr lang="it-IT" sz="2400" dirty="0" err="1" smtClean="0"/>
              <a:t>manutenibilità</a:t>
            </a:r>
            <a:r>
              <a:rPr lang="it-IT" sz="2400" dirty="0" smtClean="0"/>
              <a:t>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57158" y="3739568"/>
            <a:ext cx="60870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Pro</a:t>
            </a:r>
          </a:p>
          <a:p>
            <a:pPr lvl="1"/>
            <a:r>
              <a:rPr lang="it-IT" dirty="0" smtClean="0"/>
              <a:t> Interfacce uniche per ogni tipologia d’utente</a:t>
            </a:r>
          </a:p>
          <a:p>
            <a:pPr lvl="1"/>
            <a:r>
              <a:rPr lang="it-IT" dirty="0" smtClean="0"/>
              <a:t> Input controllati</a:t>
            </a:r>
          </a:p>
          <a:p>
            <a:pPr lvl="1"/>
            <a:r>
              <a:rPr lang="it-IT" dirty="0" smtClean="0"/>
              <a:t> Minore possibilità di introdurre errori</a:t>
            </a:r>
          </a:p>
        </p:txBody>
      </p:sp>
      <p:pic>
        <p:nvPicPr>
          <p:cNvPr id="8194" name="Picture 2" descr="http://www.scuoladirespiro.com/images/Spuntacon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933056"/>
            <a:ext cx="2294150" cy="2287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564904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204864"/>
            <a:ext cx="4896544" cy="26642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Contro</a:t>
            </a:r>
          </a:p>
          <a:p>
            <a:pPr lvl="1"/>
            <a:r>
              <a:rPr lang="it-IT" dirty="0" smtClean="0"/>
              <a:t> </a:t>
            </a:r>
            <a:r>
              <a:rPr lang="it-IT" sz="2800" dirty="0" smtClean="0"/>
              <a:t>Difficile da gestire</a:t>
            </a:r>
          </a:p>
          <a:p>
            <a:pPr lvl="1"/>
            <a:r>
              <a:rPr lang="it-IT" sz="2800" dirty="0" smtClean="0"/>
              <a:t> Introduzione di controlli </a:t>
            </a:r>
          </a:p>
          <a:p>
            <a:pPr lvl="1"/>
            <a:r>
              <a:rPr lang="it-IT" sz="2800" dirty="0" smtClean="0"/>
              <a:t> Difficoltà nell’aggiunta di nuove tipologie d’utenti</a:t>
            </a:r>
          </a:p>
        </p:txBody>
      </p:sp>
      <p:pic>
        <p:nvPicPr>
          <p:cNvPr id="6146" name="Picture 2" descr="http://www.newnotizie.it/wp-content/uploads/2011/09/omino-s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276872"/>
            <a:ext cx="2016029" cy="230125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upieditoria.it/images/omino%20lucchet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276872"/>
            <a:ext cx="2592288" cy="2592289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323528" y="1772816"/>
            <a:ext cx="828092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Si è scelto di supportare la </a:t>
            </a:r>
            <a:r>
              <a:rPr lang="it-IT" sz="2500" i="1" dirty="0" smtClean="0"/>
              <a:t>sicurezza</a:t>
            </a:r>
            <a:r>
              <a:rPr lang="it-IT" sz="2500" dirty="0" smtClean="0"/>
              <a:t> e </a:t>
            </a:r>
            <a:r>
              <a:rPr lang="it-IT" sz="2500" i="1" dirty="0" smtClean="0"/>
              <a:t>l’usabilità</a:t>
            </a:r>
            <a:r>
              <a:rPr lang="it-IT" sz="2500" dirty="0" smtClean="0"/>
              <a:t> in quanto requisito fondamentale del nostro sistema.</a:t>
            </a:r>
          </a:p>
          <a:p>
            <a:pPr algn="just">
              <a:buFont typeface="Wingdings" pitchFamily="2" charset="2"/>
              <a:buChar char="v"/>
            </a:pPr>
            <a:endParaRPr lang="it-IT" sz="2500" dirty="0" smtClean="0"/>
          </a:p>
          <a:p>
            <a:pPr algn="just"/>
            <a:endParaRPr lang="it-IT" sz="2500" dirty="0" smtClean="0"/>
          </a:p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Non è stato possibile ricercare una </a:t>
            </a:r>
          </a:p>
          <a:p>
            <a:pPr algn="just"/>
            <a:r>
              <a:rPr lang="it-IT" sz="2500" dirty="0" smtClean="0"/>
              <a:t>soluzione che fornisse la stessa sicurezza </a:t>
            </a:r>
          </a:p>
          <a:p>
            <a:pPr algn="just"/>
            <a:r>
              <a:rPr lang="it-IT" sz="2500" dirty="0" smtClean="0"/>
              <a:t>con una complessità minore.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332656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Singleton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700808"/>
            <a:ext cx="87868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Durante tutta la fase di implementazione abbiamo utilizzato il design pattern “singleton”. </a:t>
            </a:r>
          </a:p>
          <a:p>
            <a:pPr algn="just"/>
            <a:r>
              <a:rPr lang="it-IT" sz="1500" dirty="0" smtClean="0"/>
              <a:t> </a:t>
            </a:r>
          </a:p>
          <a:p>
            <a:pPr algn="just"/>
            <a:r>
              <a:rPr lang="it-IT" sz="2400" dirty="0" smtClean="0"/>
              <a:t>Questo pattern di tipo </a:t>
            </a:r>
            <a:r>
              <a:rPr lang="it-IT" sz="2400" dirty="0" err="1" smtClean="0"/>
              <a:t>creazionale</a:t>
            </a:r>
            <a:r>
              <a:rPr lang="it-IT" sz="2400" dirty="0" smtClean="0"/>
              <a:t> permette di realizzare una sola istanza di una determinata classe fornendo un punto d’accesso globale a tale istanza.</a:t>
            </a:r>
          </a:p>
        </p:txBody>
      </p:sp>
      <p:pic>
        <p:nvPicPr>
          <p:cNvPr id="7170" name="Picture 2" descr="C:\Users\Amministratore\Desktop\eventi\singleto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325" y="4005064"/>
            <a:ext cx="7377067" cy="714380"/>
          </a:xfrm>
          <a:prstGeom prst="rect">
            <a:avLst/>
          </a:prstGeom>
          <a:noFill/>
        </p:spPr>
      </p:pic>
      <p:pic>
        <p:nvPicPr>
          <p:cNvPr id="7171" name="Picture 3" descr="C:\Users\Amministratore\Desktop\eventi\singleton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12" y="4797152"/>
            <a:ext cx="4500594" cy="175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28673" y="476672"/>
            <a:ext cx="40016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Testing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>
                <a:latin typeface="+mj-lt"/>
              </a:rPr>
              <a:t>Testing</a:t>
            </a:r>
            <a:r>
              <a:rPr lang="it-IT" sz="2800" b="1" dirty="0" smtClean="0">
                <a:latin typeface="+mj-lt"/>
              </a:rPr>
              <a:t> effettuato su KIDS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63888" y="3789040"/>
            <a:ext cx="4968552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err="1" smtClean="0"/>
              <a:t>Obiettivo</a:t>
            </a:r>
            <a:r>
              <a:rPr lang="en-US" sz="2600" b="1" dirty="0" smtClean="0"/>
              <a:t> del </a:t>
            </a:r>
            <a:r>
              <a:rPr lang="en-US" sz="2600" b="1" u="sng" dirty="0" err="1" smtClean="0"/>
              <a:t>nostro</a:t>
            </a:r>
            <a:r>
              <a:rPr lang="en-US" sz="2600" b="1" dirty="0" smtClean="0"/>
              <a:t> testing</a:t>
            </a:r>
            <a:r>
              <a:rPr lang="en-US" sz="2600" dirty="0" smtClean="0"/>
              <a:t>: </a:t>
            </a:r>
            <a:r>
              <a:rPr lang="en-US" sz="2600" dirty="0" err="1" smtClean="0"/>
              <a:t>verificare</a:t>
            </a:r>
            <a:r>
              <a:rPr lang="en-US" sz="2600" dirty="0" smtClean="0"/>
              <a:t> </a:t>
            </a:r>
            <a:r>
              <a:rPr lang="en-US" sz="2600" dirty="0" err="1" smtClean="0"/>
              <a:t>l’affidabilità</a:t>
            </a:r>
            <a:r>
              <a:rPr lang="en-US" sz="2600" dirty="0" smtClean="0"/>
              <a:t> del </a:t>
            </a:r>
            <a:r>
              <a:rPr lang="en-US" sz="2600" dirty="0" err="1" smtClean="0"/>
              <a:t>sistema</a:t>
            </a:r>
            <a:r>
              <a:rPr lang="en-US" sz="2600" dirty="0" smtClean="0"/>
              <a:t> Kids, </a:t>
            </a:r>
            <a:r>
              <a:rPr lang="en-US" sz="2600" dirty="0" err="1" smtClean="0"/>
              <a:t>cioè</a:t>
            </a:r>
            <a:r>
              <a:rPr lang="en-US" sz="2600" dirty="0" smtClean="0"/>
              <a:t> la </a:t>
            </a:r>
            <a:r>
              <a:rPr lang="en-US" sz="2600" dirty="0" err="1" smtClean="0"/>
              <a:t>sua</a:t>
            </a:r>
            <a:r>
              <a:rPr lang="en-US" sz="2600" dirty="0" smtClean="0"/>
              <a:t> </a:t>
            </a:r>
            <a:r>
              <a:rPr lang="en-US" sz="2600" dirty="0" err="1" smtClean="0"/>
              <a:t>corretta</a:t>
            </a:r>
            <a:r>
              <a:rPr lang="en-US" sz="2600" dirty="0" smtClean="0"/>
              <a:t> </a:t>
            </a:r>
            <a:r>
              <a:rPr lang="en-US" sz="2600" dirty="0" err="1" smtClean="0"/>
              <a:t>funzionalità</a:t>
            </a:r>
            <a:r>
              <a:rPr lang="en-US" sz="2600" dirty="0" smtClean="0"/>
              <a:t> </a:t>
            </a:r>
            <a:r>
              <a:rPr lang="en-US" sz="2600" dirty="0" err="1" smtClean="0"/>
              <a:t>nella</a:t>
            </a:r>
            <a:r>
              <a:rPr lang="en-US" sz="2600" dirty="0" smtClean="0"/>
              <a:t> </a:t>
            </a:r>
            <a:r>
              <a:rPr lang="en-US" sz="2600" dirty="0" err="1" smtClean="0"/>
              <a:t>gestione</a:t>
            </a:r>
            <a:r>
              <a:rPr lang="en-US" sz="2600" dirty="0" smtClean="0"/>
              <a:t> </a:t>
            </a:r>
            <a:r>
              <a:rPr lang="en-US" sz="2600" dirty="0" err="1" smtClean="0"/>
              <a:t>degli</a:t>
            </a:r>
            <a:r>
              <a:rPr lang="en-US" sz="2600" dirty="0" smtClean="0"/>
              <a:t> input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988840"/>
            <a:ext cx="8424936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OBIETTIVO:</a:t>
            </a:r>
            <a:r>
              <a:rPr lang="it-IT" dirty="0" smtClean="0"/>
              <a:t> </a:t>
            </a:r>
            <a:r>
              <a:rPr lang="it-IT" sz="2700" dirty="0" smtClean="0"/>
              <a:t>trovare le differenze tra il comportamento atteso specificato attraverso il modello del sistema e il comportamento osservato dal sistema implementato.</a:t>
            </a:r>
            <a:endParaRPr lang="en-US" sz="2700" dirty="0"/>
          </a:p>
        </p:txBody>
      </p:sp>
      <p:pic>
        <p:nvPicPr>
          <p:cNvPr id="5122" name="Picture 2" descr="http://www.competence.co.in/images/software-tes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64" y="3330277"/>
            <a:ext cx="2857500" cy="3267075"/>
          </a:xfrm>
          <a:prstGeom prst="rect">
            <a:avLst/>
          </a:prstGeom>
          <a:noFill/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7" name="Gallone 6">
            <a:hlinkClick r:id="rId4" action="ppaction://hlinksldjump"/>
          </p:cNvPr>
          <p:cNvSpPr/>
          <p:nvPr/>
        </p:nvSpPr>
        <p:spPr>
          <a:xfrm>
            <a:off x="7884368" y="6021288"/>
            <a:ext cx="432048" cy="360040"/>
          </a:xfrm>
          <a:prstGeom prst="chevron">
            <a:avLst>
              <a:gd name="adj" fmla="val 4082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539552" y="1556792"/>
            <a:ext cx="7488832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Le </a:t>
            </a:r>
            <a:r>
              <a:rPr lang="en-US" dirty="0" err="1" smtClean="0"/>
              <a:t>funzionalità</a:t>
            </a:r>
            <a:r>
              <a:rPr lang="en-US" dirty="0" smtClean="0"/>
              <a:t> testate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quelle</a:t>
            </a:r>
            <a:r>
              <a:rPr lang="en-US" dirty="0" smtClean="0"/>
              <a:t> indicate </a:t>
            </a:r>
            <a:r>
              <a:rPr lang="en-US" dirty="0" err="1" smtClean="0"/>
              <a:t>dal</a:t>
            </a:r>
            <a:r>
              <a:rPr lang="en-US" dirty="0" smtClean="0"/>
              <a:t> team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Plan, </a:t>
            </a:r>
            <a:r>
              <a:rPr lang="en-US" dirty="0" err="1" smtClean="0"/>
              <a:t>attraverso</a:t>
            </a:r>
            <a:r>
              <a:rPr lang="en-US" dirty="0" smtClean="0"/>
              <a:t> un </a:t>
            </a:r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BOX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74</a:t>
            </a:fld>
            <a:endParaRPr lang="it-IT"/>
          </a:p>
        </p:txBody>
      </p:sp>
      <p:pic>
        <p:nvPicPr>
          <p:cNvPr id="13314" name="Picture 2" descr="http://qainsights.com/wp-content/uploads/2012/11/Black-Box-Testing-QAIns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149080"/>
            <a:ext cx="3400814" cy="1803327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39552" y="620688"/>
            <a:ext cx="5860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300" b="1" dirty="0" smtClean="0">
                <a:latin typeface="+mj-lt"/>
              </a:rPr>
              <a:t>Come è stato realizzato il </a:t>
            </a:r>
            <a:r>
              <a:rPr lang="it-IT" sz="3300" b="1" dirty="0" err="1" smtClean="0">
                <a:latin typeface="+mj-lt"/>
              </a:rPr>
              <a:t>testing</a:t>
            </a:r>
            <a:endParaRPr lang="it-IT" sz="3300" b="1" dirty="0" smtClean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39552" y="3140968"/>
            <a:ext cx="79928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500" dirty="0" smtClean="0"/>
              <a:t>Test </a:t>
            </a:r>
            <a:r>
              <a:rPr lang="it-IT" sz="2500" dirty="0" err="1" smtClean="0"/>
              <a:t>cases</a:t>
            </a:r>
            <a:r>
              <a:rPr lang="it-IT" sz="2500" dirty="0" smtClean="0"/>
              <a:t> realizzati seguendo il criterio di copertura debole (</a:t>
            </a:r>
            <a:r>
              <a:rPr lang="it-IT" sz="2500" b="1" dirty="0" smtClean="0"/>
              <a:t>WECT</a:t>
            </a:r>
            <a:r>
              <a:rPr lang="it-IT" sz="2500" dirty="0" smtClean="0"/>
              <a:t>): </a:t>
            </a:r>
            <a:r>
              <a:rPr lang="it-IT" sz="2500" i="1" dirty="0" smtClean="0"/>
              <a:t>un input non valido per volta, tutti gli altri input corretti.</a:t>
            </a:r>
            <a:endParaRPr lang="it-IT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estaG\Desktop\Bamby\TESTC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48680"/>
            <a:ext cx="4755476" cy="6104043"/>
          </a:xfrm>
          <a:prstGeom prst="rect">
            <a:avLst/>
          </a:prstGeom>
          <a:noFill/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75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estaG\Desktop\Bamby\TESTCAS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644" y="692696"/>
            <a:ext cx="5821748" cy="5373216"/>
          </a:xfrm>
          <a:prstGeom prst="rect">
            <a:avLst/>
          </a:prstGeom>
          <a:noFill/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76</a:t>
            </a:fld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koinecoopsociale.it/upload/ssnbslyv0xlaf1gfiyvi1a0la344201104281452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2852936"/>
            <a:ext cx="1429993" cy="2011686"/>
          </a:xfrm>
          <a:prstGeom prst="rect">
            <a:avLst/>
          </a:prstGeom>
          <a:noFill/>
        </p:spPr>
      </p:pic>
      <p:sp>
        <p:nvSpPr>
          <p:cNvPr id="2" name="Rettangolo 1"/>
          <p:cNvSpPr/>
          <p:nvPr/>
        </p:nvSpPr>
        <p:spPr>
          <a:xfrm>
            <a:off x="467544" y="745540"/>
            <a:ext cx="698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300" b="1" dirty="0" smtClean="0"/>
              <a:t>Problemi riscontrati durante il </a:t>
            </a:r>
            <a:r>
              <a:rPr lang="it-IT" sz="3300" b="1" dirty="0" err="1" smtClean="0"/>
              <a:t>testing</a:t>
            </a:r>
            <a:endParaRPr lang="it-IT" sz="3300" b="1" dirty="0" smtClean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23528" y="1700808"/>
            <a:ext cx="8208912" cy="22322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</a:t>
            </a:r>
            <a:r>
              <a:rPr lang="it-IT" sz="2600" u="sng" dirty="0" smtClean="0"/>
              <a:t>Incongruenze</a:t>
            </a:r>
            <a:r>
              <a:rPr lang="it-IT" sz="2600" dirty="0" smtClean="0"/>
              <a:t> tra documentazione fornita e sistema implementato</a:t>
            </a:r>
          </a:p>
          <a:p>
            <a:pPr marL="365760" lvl="1" indent="0"/>
            <a:r>
              <a:rPr lang="it-IT" sz="2400" dirty="0" smtClean="0"/>
              <a:t> </a:t>
            </a:r>
            <a:r>
              <a:rPr lang="it-IT" sz="2200" i="1" dirty="0" smtClean="0"/>
              <a:t>difficoltà nell’organizzazione della fase di </a:t>
            </a:r>
            <a:r>
              <a:rPr lang="it-IT" sz="2200" i="1" dirty="0" err="1" smtClean="0"/>
              <a:t>testing</a:t>
            </a:r>
            <a:r>
              <a:rPr lang="it-IT" sz="2200" i="1" dirty="0" smtClean="0"/>
              <a:t> e nella comprensione della documentazione e del funzionamento del sistema stesso;</a:t>
            </a:r>
            <a:r>
              <a:rPr lang="it-IT" dirty="0" smtClean="0"/>
              <a:t>	</a:t>
            </a:r>
          </a:p>
          <a:p>
            <a:pPr marL="365760" lvl="1" indent="0">
              <a:buNone/>
            </a:pPr>
            <a:endParaRPr lang="it-IT" sz="1500" dirty="0" smtClean="0"/>
          </a:p>
          <a:p>
            <a:pPr marL="0" indent="0">
              <a:buNone/>
            </a:pPr>
            <a:r>
              <a:rPr lang="it-IT" dirty="0" smtClean="0"/>
              <a:t>	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77</a:t>
            </a:fld>
            <a:endParaRPr lang="it-IT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95536" y="4077072"/>
            <a:ext cx="8208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it-IT" sz="1500" dirty="0" smtClean="0"/>
          </a:p>
          <a:p>
            <a:pPr marL="0" indent="0"/>
            <a:r>
              <a:rPr lang="it-IT" dirty="0" smtClean="0"/>
              <a:t> Test </a:t>
            </a:r>
            <a:r>
              <a:rPr lang="it-IT" dirty="0" err="1" smtClean="0"/>
              <a:t>cases</a:t>
            </a:r>
            <a:r>
              <a:rPr lang="it-IT" dirty="0" smtClean="0"/>
              <a:t> specificati sono diventati </a:t>
            </a:r>
            <a:r>
              <a:rPr lang="it-IT" u="sng" dirty="0" smtClean="0"/>
              <a:t>inutili:</a:t>
            </a:r>
          </a:p>
          <a:p>
            <a:pPr marL="365760" lvl="1" indent="0"/>
            <a:r>
              <a:rPr lang="it-IT" sz="2400" i="1" dirty="0" smtClean="0"/>
              <a:t> funzionalità non implementate o non coerenti con la documentazione	</a:t>
            </a:r>
            <a:r>
              <a:rPr lang="it-IT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99291" y="1476073"/>
            <a:ext cx="4272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non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420888"/>
            <a:ext cx="504056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Sottosistema non implementato: </a:t>
            </a:r>
          </a:p>
          <a:p>
            <a:pPr marL="0" indent="0">
              <a:buNone/>
            </a:pPr>
            <a:r>
              <a:rPr lang="it-IT" i="1" dirty="0" smtClean="0"/>
              <a:t>bassa priorità e tempo scarso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4098" name="Picture 2" descr="http://www.stressdalavoro.it/images/Fotolia_13977964_X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2857500" cy="3810000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827584" y="4365104"/>
            <a:ext cx="4536504" cy="7920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Varie difficoltà incontrate durante il progetto</a:t>
            </a:r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ataloghierivistedigitali.it/supporto/images/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284984"/>
            <a:ext cx="2448272" cy="2819222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79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11560" y="1340768"/>
            <a:ext cx="3530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699792" y="3212976"/>
            <a:ext cx="6372200" cy="144016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Rispetto del </a:t>
            </a:r>
            <a:r>
              <a:rPr lang="it-IT" b="1" dirty="0" smtClean="0"/>
              <a:t>modello</a:t>
            </a:r>
            <a:r>
              <a:rPr lang="it-IT" dirty="0" smtClean="0"/>
              <a:t> di riferimento: </a:t>
            </a:r>
          </a:p>
          <a:p>
            <a:pPr marL="0" indent="0">
              <a:buNone/>
            </a:pPr>
            <a:r>
              <a:rPr lang="it-IT" i="1" dirty="0" smtClean="0"/>
              <a:t>nessuna fase saltata né eseguita parallelamente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267744" y="4941168"/>
            <a:ext cx="6589240" cy="12241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responsabilità: </a:t>
            </a:r>
            <a:r>
              <a:rPr lang="it-IT" i="1" dirty="0" smtClean="0"/>
              <a:t>buona</a:t>
            </a:r>
            <a:r>
              <a:rPr lang="it-IT" dirty="0" smtClean="0"/>
              <a:t> </a:t>
            </a:r>
            <a:r>
              <a:rPr lang="it-IT" i="1" dirty="0" smtClean="0"/>
              <a:t>conoscenza di tutti i requisiti del proprio sottosistema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83568" y="2132856"/>
            <a:ext cx="8064896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Funzionalità concettualmente </a:t>
            </a:r>
            <a:r>
              <a:rPr lang="it-IT" b="1" dirty="0" smtClean="0"/>
              <a:t>ben</a:t>
            </a:r>
            <a:r>
              <a:rPr lang="it-IT" dirty="0" smtClean="0"/>
              <a:t> </a:t>
            </a:r>
            <a:r>
              <a:rPr lang="it-IT" b="1" dirty="0" smtClean="0"/>
              <a:t>definite</a:t>
            </a:r>
            <a:r>
              <a:rPr lang="it-IT" dirty="0" smtClean="0"/>
              <a:t> e chiare </a:t>
            </a:r>
            <a:r>
              <a:rPr lang="it-IT" i="1" dirty="0" smtClean="0"/>
              <a:t>robustezza ai cambiamenti</a:t>
            </a:r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2915816" y="1340768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6" name="Rettangolo 5"/>
          <p:cNvSpPr/>
          <p:nvPr/>
        </p:nvSpPr>
        <p:spPr>
          <a:xfrm>
            <a:off x="374580" y="2492896"/>
            <a:ext cx="8589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P</a:t>
            </a:r>
            <a:r>
              <a:rPr lang="it-IT" sz="2800" dirty="0" smtClean="0"/>
              <a:t>ermettere </a:t>
            </a:r>
            <a:r>
              <a:rPr lang="it-IT" sz="2800" dirty="0"/>
              <a:t>agli utenti di usufruire, in maniera semplice ed </a:t>
            </a:r>
            <a:r>
              <a:rPr lang="it-IT" sz="2800" dirty="0" smtClean="0"/>
              <a:t>efficiente, di un servizio che prevede la visualizzazione </a:t>
            </a:r>
            <a:r>
              <a:rPr lang="it-IT" sz="2800" dirty="0"/>
              <a:t>e controllo dei pagamenti effettuati dagli utenti.</a:t>
            </a:r>
            <a:endParaRPr lang="it-IT" sz="2800" dirty="0">
              <a:effectLst/>
            </a:endParaRPr>
          </a:p>
        </p:txBody>
      </p:sp>
      <p:pic>
        <p:nvPicPr>
          <p:cNvPr id="1026" name="Picture 2" descr="C:\Users\Marko\Desktop\pagament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77072"/>
            <a:ext cx="1842025" cy="23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amthewinersclub.com/Resources/grup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9458" y="4293096"/>
            <a:ext cx="3920974" cy="2210198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48796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67546" y="1484784"/>
            <a:ext cx="4271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abbiamo imparato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39552" y="2348880"/>
            <a:ext cx="5536232" cy="25922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Primo approccio professionale</a:t>
            </a:r>
          </a:p>
          <a:p>
            <a:pPr marL="0" indent="0"/>
            <a:r>
              <a:rPr lang="it-IT" dirty="0" smtClean="0"/>
              <a:t> Ciclo di vita del software</a:t>
            </a:r>
          </a:p>
          <a:p>
            <a:pPr marL="0" indent="0"/>
            <a:r>
              <a:rPr lang="it-IT" dirty="0" smtClean="0"/>
              <a:t> Utilizzo di nuovi </a:t>
            </a:r>
            <a:r>
              <a:rPr lang="it-IT" dirty="0" err="1" smtClean="0"/>
              <a:t>tools</a:t>
            </a:r>
            <a:endParaRPr lang="it-IT" dirty="0" smtClean="0"/>
          </a:p>
          <a:p>
            <a:pPr marL="0" indent="0"/>
            <a:r>
              <a:rPr lang="it-IT" dirty="0" smtClean="0"/>
              <a:t> Rispetto delle scadenze</a:t>
            </a:r>
          </a:p>
          <a:p>
            <a:pPr marL="0" indent="0"/>
            <a:r>
              <a:rPr lang="it-IT" dirty="0" smtClean="0"/>
              <a:t> Lavoro di squadra</a:t>
            </a:r>
          </a:p>
          <a:p>
            <a:pPr marL="0" indent="0"/>
            <a:endParaRPr lang="it-IT" i="1" dirty="0" smtClean="0"/>
          </a:p>
          <a:p>
            <a:pPr marL="0" indent="0"/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carsharingpalermo.it/abbonamenti/omini-inco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852936"/>
            <a:ext cx="3178639" cy="2781309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81</a:t>
            </a:fld>
            <a:endParaRPr lang="it-IT"/>
          </a:p>
        </p:txBody>
      </p:sp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68760"/>
            <a:ext cx="3471657" cy="21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796043" y="3933056"/>
            <a:ext cx="456804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  <a:endParaRPr lang="it-IT" sz="3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476672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1 3"/>
          <p:cNvCxnSpPr/>
          <p:nvPr/>
        </p:nvCxnSpPr>
        <p:spPr>
          <a:xfrm>
            <a:off x="3023828" y="1340767"/>
            <a:ext cx="48223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779912" y="2924943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093295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453335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4139952" y="3284983"/>
            <a:ext cx="40804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15816" y="1124743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/>
          <p:cNvSpPr/>
          <p:nvPr/>
        </p:nvSpPr>
        <p:spPr>
          <a:xfrm>
            <a:off x="3666895" y="2687029"/>
            <a:ext cx="7920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9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620</TotalTime>
  <Words>3355</Words>
  <Application>Microsoft Office PowerPoint</Application>
  <PresentationFormat>Presentazione su schermo (4:3)</PresentationFormat>
  <Paragraphs>532</Paragraphs>
  <Slides>81</Slides>
  <Notes>39</Notes>
  <HiddenSlides>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81</vt:i4>
      </vt:variant>
    </vt:vector>
  </HeadingPairs>
  <TitlesOfParts>
    <vt:vector size="82" baseType="lpstr">
      <vt:lpstr>Equinozio</vt:lpstr>
      <vt:lpstr>Presentazione standard di PowerPoint</vt:lpstr>
      <vt:lpstr>Team Management</vt:lpstr>
      <vt:lpstr>Team Management</vt:lpstr>
      <vt:lpstr>Presentazione standard di PowerPoint</vt:lpstr>
      <vt:lpstr>Presentazione standard di PowerPoint</vt:lpstr>
      <vt:lpstr>Presentazione standard di PowerPoint</vt:lpstr>
      <vt:lpstr>Gestione Pagamenti</vt:lpstr>
      <vt:lpstr>Gestione Pagamenti</vt:lpstr>
      <vt:lpstr>Presentazione standard di PowerPoint</vt:lpstr>
      <vt:lpstr>Presentazione standard di PowerPoint</vt:lpstr>
      <vt:lpstr>Presentazione standard di PowerPoint</vt:lpstr>
      <vt:lpstr>Gestione Pagamenti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Gestione Tirocinanti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Luigi</cp:lastModifiedBy>
  <cp:revision>61</cp:revision>
  <dcterms:created xsi:type="dcterms:W3CDTF">2012-12-23T12:37:08Z</dcterms:created>
  <dcterms:modified xsi:type="dcterms:W3CDTF">2013-01-07T22:59:19Z</dcterms:modified>
</cp:coreProperties>
</file>